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3462"/>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Hot-air balloons viewed from below against a blue sky"/>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Close-up of the top of a hot-air balloon viewed from above"/>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Hot-air balloons viewed from below against a blue sky"/>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Hot-air balloons viewed from below against a blue sky"/>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Close-up of the top of a hot-air balloon viewed from abov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lose-up of a hot-air balloon viewed from below"/>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Hot-air balloons viewed from below against a blue sky"/>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ith Robert Jorda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With Robert Jordan</a:t>
            </a:r>
          </a:p>
        </p:txBody>
      </p:sp>
      <p:sp>
        <p:nvSpPr>
          <p:cNvPr id="152" name="AWS Certified DevOps Engineer"/>
          <p:cNvSpPr txBox="1"/>
          <p:nvPr>
            <p:ph type="ctrTitle"/>
          </p:nvPr>
        </p:nvSpPr>
        <p:spPr>
          <a:prstGeom prst="rect">
            <a:avLst/>
          </a:prstGeom>
        </p:spPr>
        <p:txBody>
          <a:bodyPr/>
          <a:lstStyle/>
          <a:p>
            <a:pPr/>
            <a:r>
              <a:t>AWS Certified DevOps Engineer</a:t>
            </a:r>
          </a:p>
        </p:txBody>
      </p:sp>
      <p:sp>
        <p:nvSpPr>
          <p:cNvPr id="153" name="Professional Crash Course"/>
          <p:cNvSpPr txBox="1"/>
          <p:nvPr>
            <p:ph type="subTitle" sz="quarter" idx="1"/>
          </p:nvPr>
        </p:nvSpPr>
        <p:spPr>
          <a:prstGeom prst="rect">
            <a:avLst/>
          </a:prstGeom>
        </p:spPr>
        <p:txBody>
          <a:bodyPr/>
          <a:lstStyle>
            <a:lvl1pPr defTabSz="2438338">
              <a:lnSpc>
                <a:spcPct val="80000"/>
              </a:lnSpc>
              <a:defRPr spc="-232" sz="11600">
                <a:solidFill>
                  <a:srgbClr val="FFFFFF"/>
                </a:solidFill>
              </a:defRPr>
            </a:lvl1pPr>
          </a:lstStyle>
          <a:p>
            <a:pPr/>
            <a:r>
              <a:t>Professional Crash Course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CodePipeline"/>
          <p:cNvSpPr txBox="1"/>
          <p:nvPr>
            <p:ph type="title"/>
          </p:nvPr>
        </p:nvSpPr>
        <p:spPr>
          <a:prstGeom prst="rect">
            <a:avLst/>
          </a:prstGeom>
        </p:spPr>
        <p:txBody>
          <a:bodyPr/>
          <a:lstStyle/>
          <a:p>
            <a:pPr/>
            <a:r>
              <a:t>CodePipeline</a:t>
            </a:r>
          </a:p>
        </p:txBody>
      </p:sp>
      <p:pic>
        <p:nvPicPr>
          <p:cNvPr id="180" name="Image" descr="Image"/>
          <p:cNvPicPr>
            <a:picLocks noChangeAspect="1"/>
          </p:cNvPicPr>
          <p:nvPr/>
        </p:nvPicPr>
        <p:blipFill>
          <a:blip r:embed="rId2">
            <a:extLst/>
          </a:blip>
          <a:stretch>
            <a:fillRect/>
          </a:stretch>
        </p:blipFill>
        <p:spPr>
          <a:xfrm>
            <a:off x="1424018" y="2629020"/>
            <a:ext cx="21535964" cy="8457960"/>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Transit Gateway"/>
          <p:cNvSpPr txBox="1"/>
          <p:nvPr>
            <p:ph type="title"/>
          </p:nvPr>
        </p:nvSpPr>
        <p:spPr>
          <a:prstGeom prst="rect">
            <a:avLst/>
          </a:prstGeom>
        </p:spPr>
        <p:txBody>
          <a:bodyPr/>
          <a:lstStyle/>
          <a:p>
            <a:pPr/>
            <a:r>
              <a:t>Transit Gateway</a:t>
            </a:r>
          </a:p>
        </p:txBody>
      </p:sp>
      <p:pic>
        <p:nvPicPr>
          <p:cNvPr id="402" name="Image" descr="Image"/>
          <p:cNvPicPr>
            <a:picLocks noChangeAspect="1"/>
          </p:cNvPicPr>
          <p:nvPr/>
        </p:nvPicPr>
        <p:blipFill>
          <a:blip r:embed="rId2">
            <a:extLst/>
          </a:blip>
          <a:stretch>
            <a:fillRect/>
          </a:stretch>
        </p:blipFill>
        <p:spPr>
          <a:xfrm>
            <a:off x="1798718" y="2255044"/>
            <a:ext cx="20786564" cy="9501528"/>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EFS"/>
          <p:cNvSpPr txBox="1"/>
          <p:nvPr>
            <p:ph type="title"/>
          </p:nvPr>
        </p:nvSpPr>
        <p:spPr>
          <a:prstGeom prst="rect">
            <a:avLst/>
          </a:prstGeom>
        </p:spPr>
        <p:txBody>
          <a:bodyPr/>
          <a:lstStyle/>
          <a:p>
            <a:pPr/>
            <a:r>
              <a:t>EFS</a:t>
            </a:r>
          </a:p>
        </p:txBody>
      </p:sp>
      <p:pic>
        <p:nvPicPr>
          <p:cNvPr id="405" name="Image" descr="Image"/>
          <p:cNvPicPr>
            <a:picLocks noChangeAspect="1"/>
          </p:cNvPicPr>
          <p:nvPr/>
        </p:nvPicPr>
        <p:blipFill>
          <a:blip r:embed="rId2">
            <a:extLst/>
          </a:blip>
          <a:stretch>
            <a:fillRect/>
          </a:stretch>
        </p:blipFill>
        <p:spPr>
          <a:xfrm>
            <a:off x="1734100" y="2311087"/>
            <a:ext cx="20915799" cy="9093826"/>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EFS"/>
          <p:cNvSpPr txBox="1"/>
          <p:nvPr>
            <p:ph type="title"/>
          </p:nvPr>
        </p:nvSpPr>
        <p:spPr>
          <a:prstGeom prst="rect">
            <a:avLst/>
          </a:prstGeom>
        </p:spPr>
        <p:txBody>
          <a:bodyPr/>
          <a:lstStyle/>
          <a:p>
            <a:pPr/>
            <a:r>
              <a:t>EFS</a:t>
            </a:r>
          </a:p>
        </p:txBody>
      </p:sp>
      <p:pic>
        <p:nvPicPr>
          <p:cNvPr id="408" name="Image" descr="Image"/>
          <p:cNvPicPr>
            <a:picLocks noChangeAspect="1"/>
          </p:cNvPicPr>
          <p:nvPr/>
        </p:nvPicPr>
        <p:blipFill>
          <a:blip r:embed="rId2">
            <a:extLst/>
          </a:blip>
          <a:stretch>
            <a:fillRect/>
          </a:stretch>
        </p:blipFill>
        <p:spPr>
          <a:xfrm>
            <a:off x="2198106" y="2160370"/>
            <a:ext cx="19987790" cy="9395260"/>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A media streaming solutions company has deployed an application that allows its customers to view movies in real-time. The application connects to an Amazon Aurora database, and the entire stack is currently deployed in the United States. The company has"/>
          <p:cNvSpPr txBox="1"/>
          <p:nvPr>
            <p:ph type="body" idx="1"/>
          </p:nvPr>
        </p:nvSpPr>
        <p:spPr>
          <a:xfrm>
            <a:off x="1206500" y="1211484"/>
            <a:ext cx="21971000" cy="11293032"/>
          </a:xfrm>
          <a:prstGeom prst="rect">
            <a:avLst/>
          </a:prstGeom>
        </p:spPr>
        <p:txBody>
          <a:bodyPr/>
          <a:lstStyle/>
          <a:p>
            <a:pPr marL="0" indent="0" defTabSz="2048204">
              <a:spcBef>
                <a:spcPts val="3700"/>
              </a:spcBef>
              <a:buSzTx/>
              <a:buNone/>
              <a:defRPr b="1" sz="4032"/>
            </a:pPr>
            <a:r>
              <a:t>A media streaming solutions company has deployed an application that allows its customers to view movies in real-time. The application connects to an Amazon Aurora database, and the entire stack is currently deployed in the United States. The company has plans to expand to Europe and Asia for its operations. It needs the movies table to be accessible globally but needs the users and movies_watched table to be regional only.</a:t>
            </a:r>
          </a:p>
          <a:p>
            <a:pPr marL="0" indent="0" defTabSz="2048204">
              <a:spcBef>
                <a:spcPts val="3700"/>
              </a:spcBef>
              <a:buSzTx/>
              <a:buNone/>
              <a:defRPr b="1" sz="4032"/>
            </a:pPr>
            <a:r>
              <a:t>As a DevOps Engineer, how would you implement this with minimal application refactoring?</a:t>
            </a:r>
          </a:p>
          <a:p>
            <a:pPr marL="746759" indent="-746759" defTabSz="2048204">
              <a:spcBef>
                <a:spcPts val="3700"/>
              </a:spcBef>
              <a:buSzPct val="100000"/>
              <a:buAutoNum type="alphaUcPeriod" startAt="1"/>
              <a:defRPr sz="4032"/>
            </a:pPr>
            <a:r>
              <a:t>Use an Amazon Aurora Global Database for the movies table and use Amazon Aurora for the users and movies_watched tables</a:t>
            </a:r>
          </a:p>
          <a:p>
            <a:pPr marL="746759" indent="-746759" defTabSz="2048204">
              <a:spcBef>
                <a:spcPts val="3700"/>
              </a:spcBef>
              <a:buSzPct val="100000"/>
              <a:buAutoNum type="alphaUcPeriod" startAt="1"/>
              <a:defRPr sz="4032"/>
            </a:pPr>
            <a:r>
              <a:t>Use an Amazon Aurora Global Database for the movies table and use DynamoDB for the users and movies_watched tables</a:t>
            </a:r>
          </a:p>
          <a:p>
            <a:pPr marL="746759" indent="-746759" defTabSz="2048204">
              <a:spcBef>
                <a:spcPts val="3700"/>
              </a:spcBef>
              <a:buSzPct val="100000"/>
              <a:buAutoNum type="alphaUcPeriod" startAt="1"/>
              <a:defRPr sz="4032"/>
            </a:pPr>
            <a:r>
              <a:t>Use a DynamoDB Global Table for the movies table and use Amazon Aurora for the users and movies_watched tables</a:t>
            </a:r>
          </a:p>
          <a:p>
            <a:pPr marL="746759" indent="-746759" defTabSz="2048204">
              <a:spcBef>
                <a:spcPts val="3700"/>
              </a:spcBef>
              <a:buSzPct val="100000"/>
              <a:buAutoNum type="alphaUcPeriod" startAt="1"/>
              <a:defRPr sz="4032"/>
            </a:pPr>
            <a:r>
              <a:t>Use a DynamoDB Global Table for the movies table and use DynamoDB for the users and movies_watched tables</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A media streaming solutions company has deployed an application that allows its customers to view movies in real-time. The application connects to an Amazon Aurora database, and the entire stack is currently deployed in the United States. The company has"/>
          <p:cNvSpPr txBox="1"/>
          <p:nvPr>
            <p:ph type="body" idx="1"/>
          </p:nvPr>
        </p:nvSpPr>
        <p:spPr>
          <a:xfrm>
            <a:off x="1206500" y="1211484"/>
            <a:ext cx="21971000" cy="11293032"/>
          </a:xfrm>
          <a:prstGeom prst="rect">
            <a:avLst/>
          </a:prstGeom>
        </p:spPr>
        <p:txBody>
          <a:bodyPr/>
          <a:lstStyle/>
          <a:p>
            <a:pPr marL="0" indent="0" defTabSz="2048204">
              <a:spcBef>
                <a:spcPts val="3700"/>
              </a:spcBef>
              <a:buSzTx/>
              <a:buNone/>
              <a:defRPr b="1" sz="4032"/>
            </a:pPr>
            <a:r>
              <a:t>A media streaming solutions company has deployed an application that allows its customers to view movies in real-time. The application connects to an Amazon Aurora database, and the entire stack is currently deployed in the United States. The company has plans to expand to Europe and Asia for its operations. It needs the movies table to be accessible globally but needs the users and movies_watched table to be regional only.</a:t>
            </a:r>
          </a:p>
          <a:p>
            <a:pPr marL="0" indent="0" defTabSz="2048204">
              <a:spcBef>
                <a:spcPts val="3700"/>
              </a:spcBef>
              <a:buSzTx/>
              <a:buNone/>
              <a:defRPr b="1" sz="4032"/>
            </a:pPr>
            <a:r>
              <a:t>As a DevOps Engineer, how would you implement this with minimal application refactoring?</a:t>
            </a:r>
          </a:p>
          <a:p>
            <a:pPr marL="746759" indent="-746759" defTabSz="2048204">
              <a:spcBef>
                <a:spcPts val="3700"/>
              </a:spcBef>
              <a:buSzPct val="100000"/>
              <a:buAutoNum type="alphaUcPeriod" startAt="1"/>
              <a:defRPr sz="4032"/>
            </a:pPr>
            <a:r>
              <a:t>Use an Amazon Aurora Global Database for the movies table and use Amazon Aurora for the users and movies_watched tables</a:t>
            </a:r>
          </a:p>
          <a:p>
            <a:pPr marL="746759" indent="-746759" defTabSz="2048204">
              <a:spcBef>
                <a:spcPts val="3700"/>
              </a:spcBef>
              <a:buSzPct val="100000"/>
              <a:buAutoNum type="alphaUcPeriod" startAt="1"/>
              <a:defRPr sz="4032">
                <a:solidFill>
                  <a:srgbClr val="D5D5D5"/>
                </a:solidFill>
              </a:defRPr>
            </a:pPr>
            <a:r>
              <a:t>Use an Amazon Aurora Global Database for the movies table and use DynamoDB for the users and movies_watched tables</a:t>
            </a:r>
          </a:p>
          <a:p>
            <a:pPr marL="746759" indent="-746759" defTabSz="2048204">
              <a:spcBef>
                <a:spcPts val="3700"/>
              </a:spcBef>
              <a:buSzPct val="100000"/>
              <a:buAutoNum type="alphaUcPeriod" startAt="1"/>
              <a:defRPr sz="4032">
                <a:solidFill>
                  <a:srgbClr val="D5D5D5"/>
                </a:solidFill>
              </a:defRPr>
            </a:pPr>
            <a:r>
              <a:t>Use a DynamoDB Global Table for the movies table and use Amazon Aurora for the users and movies_watched tables</a:t>
            </a:r>
          </a:p>
          <a:p>
            <a:pPr marL="746759" indent="-746759" defTabSz="2048204">
              <a:spcBef>
                <a:spcPts val="3700"/>
              </a:spcBef>
              <a:buSzPct val="100000"/>
              <a:buAutoNum type="alphaUcPeriod" startAt="1"/>
              <a:defRPr sz="4032">
                <a:solidFill>
                  <a:srgbClr val="D5D5D5"/>
                </a:solidFill>
              </a:defRPr>
            </a:pPr>
            <a:r>
              <a:t>Use a DynamoDB Global Table for the movies table and use DynamoDB for the users and movies_watched tables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A global health-care company has an EFS filesystem being used in eu-west-1. The company would like to plan for a disaster recovery strategy and backup that EFS file system in ap-southeast-2. It needs to have a hot copy of the data so that the application"/>
          <p:cNvSpPr txBox="1"/>
          <p:nvPr>
            <p:ph type="body" idx="1"/>
          </p:nvPr>
        </p:nvSpPr>
        <p:spPr>
          <a:xfrm>
            <a:off x="1206500" y="1211484"/>
            <a:ext cx="21971000" cy="11293032"/>
          </a:xfrm>
          <a:prstGeom prst="rect">
            <a:avLst/>
          </a:prstGeom>
        </p:spPr>
        <p:txBody>
          <a:bodyPr/>
          <a:lstStyle/>
          <a:p>
            <a:pPr marL="0" indent="0" defTabSz="1706837">
              <a:spcBef>
                <a:spcPts val="3100"/>
              </a:spcBef>
              <a:buSzTx/>
              <a:buNone/>
              <a:defRPr b="1" sz="3359"/>
            </a:pPr>
            <a:r>
              <a:t>A global health-care company has an EFS filesystem being used in eu-west-1. The company would like to plan for a disaster recovery strategy and backup that EFS file system in ap-southeast-2. It needs to have a hot copy of the data so that the applications can be re-deployed in ap-southeast-2 with a minimum RPO and RTO. The VPCs in each region are not peered with each other.</a:t>
            </a:r>
          </a:p>
          <a:p>
            <a:pPr marL="0" indent="0" defTabSz="1706837">
              <a:spcBef>
                <a:spcPts val="3100"/>
              </a:spcBef>
              <a:buSzTx/>
              <a:buNone/>
              <a:defRPr b="1" sz="3359"/>
            </a:pPr>
            <a:r>
              <a:t>How should a DevOps engineer implement a solution for this use-case?</a:t>
            </a:r>
          </a:p>
          <a:p>
            <a:pPr marL="622300" indent="-622300" defTabSz="1706837">
              <a:spcBef>
                <a:spcPts val="3100"/>
              </a:spcBef>
              <a:buSzPct val="100000"/>
              <a:buAutoNum type="alphaUcPeriod" startAt="1"/>
              <a:defRPr sz="3359"/>
            </a:pPr>
            <a:r>
              <a:t>Create a CloudWatch Event hourly rule that triggers an AWS Batch cluster in eu-west-1 to perform an incremental replication. Replicate the data into Amazon S3 in another region. Create an EC2 replication cluster in ap-southeast-2 that reads from Amazon S3 and copies the files into a standby EFS cluster</a:t>
            </a:r>
          </a:p>
          <a:p>
            <a:pPr marL="622300" indent="-622300" defTabSz="1706837">
              <a:spcBef>
                <a:spcPts val="3100"/>
              </a:spcBef>
              <a:buSzPct val="100000"/>
              <a:buAutoNum type="alphaUcPeriod" startAt="1"/>
              <a:defRPr sz="3359"/>
            </a:pPr>
            <a:r>
              <a:t>Create a CloudWatch Event hourly rule that triggers an AWS Batch cluster in eu-west-1 to perform an incremental replication. Replicate the data into Amazon S3 in another region. Create a Lambda Function in ap-southeast-2 for PUT on Amazon S3 and triggers an SSM Run Command to copy the files from S3 into EFS</a:t>
            </a:r>
          </a:p>
          <a:p>
            <a:pPr marL="622300" indent="-622300" defTabSz="1706837">
              <a:spcBef>
                <a:spcPts val="3100"/>
              </a:spcBef>
              <a:buSzPct val="100000"/>
              <a:buAutoNum type="alphaUcPeriod" startAt="1"/>
              <a:defRPr sz="3359"/>
            </a:pPr>
            <a:r>
              <a:t>Create a replication cluster managed by EC2 with Auto Scaling in eu-west-1. Scale according to a Custom Metric you would publish with the application representing the lag in file reads. Replicate the data into Amazon S3 in ap-southeast-2. Create another replication cluster in ap-southeast-2 that reads from Amazon S3 and copies the files into a standby EFS cluster</a:t>
            </a:r>
          </a:p>
          <a:p>
            <a:pPr marL="622300" indent="-622300" defTabSz="1706837">
              <a:spcBef>
                <a:spcPts val="3100"/>
              </a:spcBef>
              <a:buSzPct val="100000"/>
              <a:buAutoNum type="alphaUcPeriod" startAt="1"/>
              <a:defRPr sz="3359"/>
            </a:pPr>
            <a:r>
              <a:t>Create a replication cluster managed by EC2 with Auto Scaling in eu-west-1. Scale according to a Custom Metric you would publish with the application representing the lag in file reads. Create a standby EFS cluster in ap-southeast-2 and mount it on the same EC2 cluster. Let the replication software perform EFS to EFS replication</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A global health-care company has an EFS filesystem being used in eu-west-1. The company would like to plan for a disaster recovery strategy and backup that EFS file system in ap-southeast-2. It needs to have a hot copy of the data so that the application"/>
          <p:cNvSpPr txBox="1"/>
          <p:nvPr>
            <p:ph type="body" idx="1"/>
          </p:nvPr>
        </p:nvSpPr>
        <p:spPr>
          <a:xfrm>
            <a:off x="1206500" y="1211484"/>
            <a:ext cx="21971000" cy="11293032"/>
          </a:xfrm>
          <a:prstGeom prst="rect">
            <a:avLst/>
          </a:prstGeom>
        </p:spPr>
        <p:txBody>
          <a:bodyPr/>
          <a:lstStyle/>
          <a:p>
            <a:pPr marL="0" indent="0" defTabSz="1706837">
              <a:spcBef>
                <a:spcPts val="3100"/>
              </a:spcBef>
              <a:buSzTx/>
              <a:buNone/>
              <a:defRPr b="1" sz="3359"/>
            </a:pPr>
            <a:r>
              <a:t>A global health-care company has an EFS filesystem being used in eu-west-1. The company would like to plan for a disaster recovery strategy and backup that EFS file system in ap-southeast-2. It needs to have a hot copy of the data so that the applications can be re-deployed in ap-southeast-2 with a minimum RPO and RTO. The VPCs in each region are not peered with each other.</a:t>
            </a:r>
          </a:p>
          <a:p>
            <a:pPr marL="0" indent="0" defTabSz="1706837">
              <a:spcBef>
                <a:spcPts val="3100"/>
              </a:spcBef>
              <a:buSzTx/>
              <a:buNone/>
              <a:defRPr b="1" sz="3359"/>
            </a:pPr>
            <a:r>
              <a:t>How should a DevOps engineer implement a solution for this use-case?</a:t>
            </a:r>
          </a:p>
          <a:p>
            <a:pPr marL="622300" indent="-622300" defTabSz="1706837">
              <a:spcBef>
                <a:spcPts val="3100"/>
              </a:spcBef>
              <a:buSzPct val="100000"/>
              <a:buAutoNum type="alphaUcPeriod" startAt="1"/>
              <a:defRPr sz="3359">
                <a:solidFill>
                  <a:srgbClr val="D5D5D5"/>
                </a:solidFill>
              </a:defRPr>
            </a:pPr>
            <a:r>
              <a:t>Create a CloudWatch Event hourly rule that triggers an AWS Batch cluster in eu-west-1 to perform an incremental replication. Replicate the data into Amazon S3 in another region. Create an EC2 replication cluster in ap-southeast-2 that reads from Amazon S3 and copies the files into a standby EFS cluster</a:t>
            </a:r>
          </a:p>
          <a:p>
            <a:pPr marL="622300" indent="-622300" defTabSz="1706837">
              <a:spcBef>
                <a:spcPts val="3100"/>
              </a:spcBef>
              <a:buSzPct val="100000"/>
              <a:buAutoNum type="alphaUcPeriod" startAt="1"/>
              <a:defRPr sz="3359">
                <a:solidFill>
                  <a:srgbClr val="D5D5D5"/>
                </a:solidFill>
              </a:defRPr>
            </a:pPr>
            <a:r>
              <a:t>Create a CloudWatch Event hourly rule that triggers an AWS Batch cluster in eu-west-1 to perform an incremental replication. Replicate the data into Amazon S3 in another region. Create a Lambda Function in ap-southeast-2 for PUT on Amazon S3 and triggers an SSM Run Command to copy the files from S3 into EFS</a:t>
            </a:r>
          </a:p>
          <a:p>
            <a:pPr marL="622300" indent="-622300" defTabSz="1706837">
              <a:spcBef>
                <a:spcPts val="3100"/>
              </a:spcBef>
              <a:buSzPct val="100000"/>
              <a:buAutoNum type="alphaUcPeriod" startAt="1"/>
              <a:defRPr sz="3359"/>
            </a:pPr>
            <a:r>
              <a:t>Create a replication cluster managed by EC2 with Auto Scaling in eu-west-1. Scale according to a Custom Metric you would publish with the application representing the lag in file reads. Replicate the data into Amazon S3 in ap-southeast-2. Create another replication cluster in ap-southeast-2 that reads from Amazon S3 and copies the files into a standby EFS cluster</a:t>
            </a:r>
          </a:p>
          <a:p>
            <a:pPr marL="622300" indent="-622300" defTabSz="1706837">
              <a:spcBef>
                <a:spcPts val="3100"/>
              </a:spcBef>
              <a:buSzPct val="100000"/>
              <a:buAutoNum type="alphaUcPeriod" startAt="1"/>
              <a:defRPr sz="3359">
                <a:solidFill>
                  <a:srgbClr val="D5D5D5"/>
                </a:solidFill>
              </a:defRPr>
            </a:pPr>
            <a:r>
              <a:t>Create a replication cluster managed by EC2 with Auto Scaling in eu-west-1. Scale according to a Custom Metric you would publish with the application representing the lag in file reads. Create a standby EFS cluster in ap-southeast-2 and mount it on the same EC2 cluster. Let the replication software perform EFS to EFS replication</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A multi-national retail company is planning for disaster recovery and needs the data to be stored in Amazon S3 in two different regions that are in different continents. The data is written at a high rate of 10000 objects per second. For regulatory reaso"/>
          <p:cNvSpPr txBox="1"/>
          <p:nvPr>
            <p:ph type="body" idx="1"/>
          </p:nvPr>
        </p:nvSpPr>
        <p:spPr>
          <a:xfrm>
            <a:off x="1206500" y="1211484"/>
            <a:ext cx="21971000" cy="11293032"/>
          </a:xfrm>
          <a:prstGeom prst="rect">
            <a:avLst/>
          </a:prstGeom>
        </p:spPr>
        <p:txBody>
          <a:bodyPr/>
          <a:lstStyle/>
          <a:p>
            <a:pPr marL="0" indent="0" defTabSz="1901904">
              <a:spcBef>
                <a:spcPts val="3500"/>
              </a:spcBef>
              <a:buSzTx/>
              <a:buNone/>
              <a:defRPr b="1" sz="3743"/>
            </a:pPr>
            <a:r>
              <a:t>A multi-national retail company is planning for disaster recovery and needs the data to be stored in Amazon S3 in two different regions that are in different continents. The data is written at a high rate of 10000 objects per second. For regulatory reasons, the data also needs to be encrypted in transit and at rest. The company has hired you as an AWS Certified DevOps Engineer Professional to build a solution for this requirement.</a:t>
            </a:r>
          </a:p>
          <a:p>
            <a:pPr marL="0" indent="0" defTabSz="1901904">
              <a:spcBef>
                <a:spcPts val="3500"/>
              </a:spcBef>
              <a:buSzTx/>
              <a:buNone/>
              <a:defRPr b="1" sz="3743"/>
            </a:pPr>
            <a:r>
              <a:t>Which of the following solutions would you recommend?</a:t>
            </a:r>
          </a:p>
          <a:p>
            <a:pPr marL="693419" indent="-693419" defTabSz="1901904">
              <a:spcBef>
                <a:spcPts val="3500"/>
              </a:spcBef>
              <a:buSzPct val="100000"/>
              <a:buAutoNum type="alphaUcPeriod" startAt="1"/>
              <a:defRPr sz="3743"/>
            </a:pPr>
            <a:r>
              <a:t>Create a bucket policy to create a condition for Denying any request that is "aws:SecureTransport": "true". Encrypt the objects at rest using SSE-S3. Setup Cross-Region Replication</a:t>
            </a:r>
          </a:p>
          <a:p>
            <a:pPr marL="693419" indent="-693419" defTabSz="1901904">
              <a:spcBef>
                <a:spcPts val="3500"/>
              </a:spcBef>
              <a:buSzPct val="100000"/>
              <a:buAutoNum type="alphaUcPeriod" startAt="1"/>
              <a:defRPr sz="3743"/>
            </a:pPr>
            <a:r>
              <a:t>Create a bucket policy to create a condition for Denying any request that is "aws:SecureTransport": "false". Encrypt the objects at rest using SSE-S3. Setup Cross-Region Replication</a:t>
            </a:r>
          </a:p>
          <a:p>
            <a:pPr marL="693419" indent="-693419" defTabSz="1901904">
              <a:spcBef>
                <a:spcPts val="3500"/>
              </a:spcBef>
              <a:buSzPct val="100000"/>
              <a:buAutoNum type="alphaUcPeriod" startAt="1"/>
              <a:defRPr sz="3743"/>
            </a:pPr>
            <a:r>
              <a:t>Create a bucket policy to create a condition for Denying any request that is "aws:SecureTransport": "true". Encrypt the objects at rest using SSE-KMS. Setup Cross-Region Replication</a:t>
            </a:r>
          </a:p>
          <a:p>
            <a:pPr marL="693419" indent="-693419" defTabSz="1901904">
              <a:spcBef>
                <a:spcPts val="3500"/>
              </a:spcBef>
              <a:buSzPct val="100000"/>
              <a:buAutoNum type="alphaUcPeriod" startAt="1"/>
              <a:defRPr sz="3743"/>
            </a:pPr>
            <a:r>
              <a:t>Create a bucket policy to create a condition for Denying any request that is "aws:SecureTransport": "false". Encrypt the objects at rest using SSE-KMS. Setup Cross-Region Replication</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A multi-national retail company is planning for disaster recovery and needs the data to be stored in Amazon S3 in two different regions that are in different continents. The data is written at a high rate of 10000 objects per second. For regulatory reaso"/>
          <p:cNvSpPr txBox="1"/>
          <p:nvPr>
            <p:ph type="body" idx="1"/>
          </p:nvPr>
        </p:nvSpPr>
        <p:spPr>
          <a:xfrm>
            <a:off x="1206500" y="1211484"/>
            <a:ext cx="21971000" cy="11293032"/>
          </a:xfrm>
          <a:prstGeom prst="rect">
            <a:avLst/>
          </a:prstGeom>
        </p:spPr>
        <p:txBody>
          <a:bodyPr/>
          <a:lstStyle/>
          <a:p>
            <a:pPr marL="0" indent="0" defTabSz="1901904">
              <a:spcBef>
                <a:spcPts val="3500"/>
              </a:spcBef>
              <a:buSzTx/>
              <a:buNone/>
              <a:defRPr b="1" sz="3743"/>
            </a:pPr>
            <a:r>
              <a:t>A multi-national retail company is planning for disaster recovery and needs the data to be stored in Amazon S3 in two different regions that are in different continents. The data is written at a high rate of 10000 objects per second. For regulatory reasons, the data also needs to be encrypted in transit and at rest. The company has hired you as an AWS Certified DevOps Engineer Professional to build a solution for this requirement.</a:t>
            </a:r>
          </a:p>
          <a:p>
            <a:pPr marL="0" indent="0" defTabSz="1901904">
              <a:spcBef>
                <a:spcPts val="3500"/>
              </a:spcBef>
              <a:buSzTx/>
              <a:buNone/>
              <a:defRPr b="1" sz="3743"/>
            </a:pPr>
            <a:r>
              <a:t>Which of the following solutions would you recommend?</a:t>
            </a:r>
          </a:p>
          <a:p>
            <a:pPr marL="693419" indent="-693419" defTabSz="1901904">
              <a:spcBef>
                <a:spcPts val="3500"/>
              </a:spcBef>
              <a:buSzPct val="100000"/>
              <a:buAutoNum type="alphaUcPeriod" startAt="1"/>
              <a:defRPr sz="3743">
                <a:solidFill>
                  <a:srgbClr val="D5D5D5"/>
                </a:solidFill>
              </a:defRPr>
            </a:pPr>
            <a:r>
              <a:t>Create a bucket policy to create a condition for Denying any request that is "aws:SecureTransport": "true". Encrypt the objects at rest using SSE-S3. Setup Cross-Region Replication</a:t>
            </a:r>
          </a:p>
          <a:p>
            <a:pPr marL="693419" indent="-693419" defTabSz="1901904">
              <a:spcBef>
                <a:spcPts val="3500"/>
              </a:spcBef>
              <a:buSzPct val="100000"/>
              <a:buAutoNum type="alphaUcPeriod" startAt="1"/>
              <a:defRPr sz="3743"/>
            </a:pPr>
            <a:r>
              <a:t>Create a bucket policy to create a condition for Denying any request that is "aws:SecureTransport": "false". Encrypt the objects at rest using SSE-S3. Setup Cross-Region Replication</a:t>
            </a:r>
          </a:p>
          <a:p>
            <a:pPr marL="693419" indent="-693419" defTabSz="1901904">
              <a:spcBef>
                <a:spcPts val="3500"/>
              </a:spcBef>
              <a:buSzPct val="100000"/>
              <a:buAutoNum type="alphaUcPeriod" startAt="1"/>
              <a:defRPr sz="3743">
                <a:solidFill>
                  <a:srgbClr val="D5D5D5"/>
                </a:solidFill>
              </a:defRPr>
            </a:pPr>
            <a:r>
              <a:t>Create a bucket policy to create a condition for Denying any request that is "aws:SecureTransport": "true". Encrypt the objects at rest using SSE-KMS. Setup Cross-Region Replication</a:t>
            </a:r>
          </a:p>
          <a:p>
            <a:pPr marL="693419" indent="-693419" defTabSz="1901904">
              <a:spcBef>
                <a:spcPts val="3500"/>
              </a:spcBef>
              <a:buSzPct val="100000"/>
              <a:buAutoNum type="alphaUcPeriod" startAt="1"/>
              <a:defRPr sz="3743">
                <a:solidFill>
                  <a:srgbClr val="D5D5D5"/>
                </a:solidFill>
              </a:defRPr>
            </a:pPr>
            <a:r>
              <a:t>Create a bucket policy to create a condition for Denying any request that is "aws:SecureTransport": "false". Encrypt the objects at rest using SSE-KMS. Setup Cross-Region Replication</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As a DevOps Engineer at a data analytics company, you're deploying a web application on EC2 using an Auto Scaling group. The data is stored in RDS MySQL Multi-AZ, and a caching layer using ElastiCache. The application configuration takes time and current"/>
          <p:cNvSpPr txBox="1"/>
          <p:nvPr>
            <p:ph type="body" idx="1"/>
          </p:nvPr>
        </p:nvSpPr>
        <p:spPr>
          <a:xfrm>
            <a:off x="1206500" y="1211484"/>
            <a:ext cx="21971000" cy="11293032"/>
          </a:xfrm>
          <a:prstGeom prst="rect">
            <a:avLst/>
          </a:prstGeom>
        </p:spPr>
        <p:txBody>
          <a:bodyPr/>
          <a:lstStyle/>
          <a:p>
            <a:pPr marL="0" indent="0" defTabSz="1999437">
              <a:spcBef>
                <a:spcPts val="3600"/>
              </a:spcBef>
              <a:buSzTx/>
              <a:buNone/>
              <a:defRPr b="1" sz="3936"/>
            </a:pPr>
            <a:r>
              <a:t>As a DevOps Engineer at a data analytics company, you're deploying a web application on EC2 using an Auto Scaling group. The data is stored in RDS MySQL Multi-AZ, and a caching layer using ElastiCache. The application configuration takes time and currently needs over 20 minutes to warm up. 10 of those minutes are spent installing and configuring the web application, and another 10 minutes are spent warming up the local instance data cache.</a:t>
            </a:r>
          </a:p>
          <a:p>
            <a:pPr marL="0" indent="0" defTabSz="1999437">
              <a:spcBef>
                <a:spcPts val="3600"/>
              </a:spcBef>
              <a:buSzTx/>
              <a:buNone/>
              <a:defRPr b="1" sz="3936"/>
            </a:pPr>
            <a:r>
              <a:t>What can be done to improve the performance of the setup?</a:t>
            </a:r>
          </a:p>
          <a:p>
            <a:pPr marL="728979" indent="-728979" defTabSz="1999437">
              <a:spcBef>
                <a:spcPts val="3600"/>
              </a:spcBef>
              <a:buSzPct val="100000"/>
              <a:buAutoNum type="alphaUcPeriod" startAt="1"/>
              <a:defRPr sz="3936"/>
            </a:pPr>
            <a:r>
              <a:t>Create an AMI that contains the web application and a copy of the local data cache. Configure the dynamic part at runtime an EC2 User Data script</a:t>
            </a:r>
          </a:p>
          <a:p>
            <a:pPr marL="728979" indent="-728979" defTabSz="1999437">
              <a:spcBef>
                <a:spcPts val="3600"/>
              </a:spcBef>
              <a:buSzPct val="100000"/>
              <a:buAutoNum type="alphaUcPeriod" startAt="1"/>
              <a:defRPr sz="3936"/>
            </a:pPr>
            <a:r>
              <a:t>Migrate from ElastiCache to DynamoDB. Create an AMI that contains the web application. Configure the dynamic part at runtime using an EC2 User Data script</a:t>
            </a:r>
          </a:p>
          <a:p>
            <a:pPr marL="728979" indent="-728979" defTabSz="1999437">
              <a:spcBef>
                <a:spcPts val="3600"/>
              </a:spcBef>
              <a:buSzPct val="100000"/>
              <a:buAutoNum type="alphaUcPeriod" startAt="1"/>
              <a:defRPr sz="3936"/>
            </a:pPr>
            <a:r>
              <a:t>Create an AMI that contains the web application. Configure the dynamic part at runtime using an EC2 User Data script</a:t>
            </a:r>
          </a:p>
          <a:p>
            <a:pPr marL="728979" indent="-728979" defTabSz="1999437">
              <a:spcBef>
                <a:spcPts val="3600"/>
              </a:spcBef>
              <a:buSzPct val="100000"/>
              <a:buAutoNum type="alphaUcPeriod" startAt="1"/>
              <a:defRPr sz="3936"/>
            </a:pPr>
            <a:r>
              <a:t>Create an AMI that contains the web application. Configure the dynamic part at runtime using an EC2 User Data script. Use AWS Lambda to configure the instance local cache at boot time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Cloudwatch Events"/>
          <p:cNvSpPr txBox="1"/>
          <p:nvPr>
            <p:ph type="title"/>
          </p:nvPr>
        </p:nvSpPr>
        <p:spPr>
          <a:prstGeom prst="rect">
            <a:avLst/>
          </a:prstGeom>
        </p:spPr>
        <p:txBody>
          <a:bodyPr/>
          <a:lstStyle/>
          <a:p>
            <a:pPr/>
            <a:r>
              <a:t>Cloudwatch Events</a:t>
            </a:r>
          </a:p>
        </p:txBody>
      </p:sp>
      <p:sp>
        <p:nvSpPr>
          <p:cNvPr id="183" name="Amazon CloudWatch Events delivers a near real-time stream of system events that describe changes in Amazon Web Services (AWS) resources. Using simple rules that you can quickly set up, you can match events and route them to one or more target functions o"/>
          <p:cNvSpPr txBox="1"/>
          <p:nvPr>
            <p:ph type="body" idx="1"/>
          </p:nvPr>
        </p:nvSpPr>
        <p:spPr>
          <a:xfrm>
            <a:off x="1206500" y="3175146"/>
            <a:ext cx="21971000" cy="7365708"/>
          </a:xfrm>
          <a:prstGeom prst="rect">
            <a:avLst/>
          </a:prstGeom>
        </p:spPr>
        <p:txBody>
          <a:bodyPr/>
          <a:lstStyle/>
          <a:p>
            <a:pPr marL="0" indent="0">
              <a:buSzTx/>
              <a:buNone/>
            </a:pPr>
            <a:r>
              <a:t>Amazon CloudWatch Events delivers a near real-time stream of system events that describe changes in Amazon Web Services (AWS) resources. Using simple rules that you can quickly set up, you can match events and route them to one or more target functions or streams. CloudWatch Events becomes aware of operational changes as they occur. CloudWatch Events responds to these operational changes and takes corrective action as necessary, by sending messages to respond to the environment, activating functions, making changes, and capturing state information.</a:t>
            </a:r>
          </a:p>
          <a:p>
            <a:pPr marL="0" indent="0">
              <a:buSzTx/>
              <a:buNone/>
            </a:pPr>
            <a:r>
              <a:t>https://docs.aws.amazon.com/AmazonCloudWatch/latest/events/WhatIsCloudWatchEvents.html</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As a DevOps Engineer at a data analytics company, you're deploying a web application on EC2 using an Auto Scaling group. The data is stored in RDS MySQL Multi-AZ, and a caching layer using ElastiCache. The application configuration takes time and current"/>
          <p:cNvSpPr txBox="1"/>
          <p:nvPr>
            <p:ph type="body" idx="1"/>
          </p:nvPr>
        </p:nvSpPr>
        <p:spPr>
          <a:xfrm>
            <a:off x="1206500" y="1211484"/>
            <a:ext cx="21971000" cy="11293032"/>
          </a:xfrm>
          <a:prstGeom prst="rect">
            <a:avLst/>
          </a:prstGeom>
        </p:spPr>
        <p:txBody>
          <a:bodyPr/>
          <a:lstStyle/>
          <a:p>
            <a:pPr marL="0" indent="0" defTabSz="1999437">
              <a:spcBef>
                <a:spcPts val="3600"/>
              </a:spcBef>
              <a:buSzTx/>
              <a:buNone/>
              <a:defRPr b="1" sz="3936"/>
            </a:pPr>
            <a:r>
              <a:t>As a DevOps Engineer at a data analytics company, you're deploying a web application on EC2 using an Auto Scaling group. The data is stored in RDS MySQL Multi-AZ, and a caching layer using ElastiCache. The application configuration takes time and currently needs over 20 minutes to warm up. 10 of those minutes are spent installing and configuring the web application, and another 10 minutes are spent warming up the local instance data cache.</a:t>
            </a:r>
          </a:p>
          <a:p>
            <a:pPr marL="0" indent="0" defTabSz="1999437">
              <a:spcBef>
                <a:spcPts val="3600"/>
              </a:spcBef>
              <a:buSzTx/>
              <a:buNone/>
              <a:defRPr b="1" sz="3936"/>
            </a:pPr>
            <a:r>
              <a:t>What can be done to improve the performance of the setup?</a:t>
            </a:r>
          </a:p>
          <a:p>
            <a:pPr marL="728979" indent="-728979" defTabSz="1999437">
              <a:spcBef>
                <a:spcPts val="3600"/>
              </a:spcBef>
              <a:buSzPct val="100000"/>
              <a:buAutoNum type="alphaUcPeriod" startAt="1"/>
              <a:defRPr sz="3936">
                <a:solidFill>
                  <a:srgbClr val="D5D5D5"/>
                </a:solidFill>
              </a:defRPr>
            </a:pPr>
            <a:r>
              <a:t>Create an AMI that contains the web application and a copy of the local data cache. Configure the dynamic part at runtime an EC2 User Data script</a:t>
            </a:r>
          </a:p>
          <a:p>
            <a:pPr marL="728979" indent="-728979" defTabSz="1999437">
              <a:spcBef>
                <a:spcPts val="3600"/>
              </a:spcBef>
              <a:buSzPct val="100000"/>
              <a:buAutoNum type="alphaUcPeriod" startAt="1"/>
              <a:defRPr sz="3936">
                <a:solidFill>
                  <a:srgbClr val="D5D5D5"/>
                </a:solidFill>
              </a:defRPr>
            </a:pPr>
            <a:r>
              <a:t>Migrate from ElastiCache to DynamoDB. Create an AMI that contains the web application. Configure the dynamic part at runtime using an EC2 User Data script</a:t>
            </a:r>
          </a:p>
          <a:p>
            <a:pPr marL="728979" indent="-728979" defTabSz="1999437">
              <a:spcBef>
                <a:spcPts val="3600"/>
              </a:spcBef>
              <a:buSzPct val="100000"/>
              <a:buAutoNum type="alphaUcPeriod" startAt="1"/>
              <a:defRPr sz="3936"/>
            </a:pPr>
            <a:r>
              <a:t>Create an AMI that contains the web application. Configure the dynamic part at runtime using an EC2 User Data script</a:t>
            </a:r>
          </a:p>
          <a:p>
            <a:pPr marL="728979" indent="-728979" defTabSz="1999437">
              <a:spcBef>
                <a:spcPts val="3600"/>
              </a:spcBef>
              <a:buSzPct val="100000"/>
              <a:buAutoNum type="alphaUcPeriod" startAt="1"/>
              <a:defRPr sz="3936">
                <a:solidFill>
                  <a:srgbClr val="D5D5D5"/>
                </a:solidFill>
              </a:defRPr>
            </a:pPr>
            <a:r>
              <a:t>Create an AMI that contains the web application. Configure the dynamic part at runtime using an EC2 User Data script. Use AWS Lambda to configure the instance local cache at boot time</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As the Lead DevOps Engineer at a retail company, you have a Spring boot web application running in an Auto Scaling group and behind an Application Load Balancer. You must collect the logs before an instance is terminated to perform log analytics later on"/>
          <p:cNvSpPr txBox="1"/>
          <p:nvPr>
            <p:ph type="body" idx="1"/>
          </p:nvPr>
        </p:nvSpPr>
        <p:spPr>
          <a:xfrm>
            <a:off x="1206500" y="1211484"/>
            <a:ext cx="21971000" cy="11293032"/>
          </a:xfrm>
          <a:prstGeom prst="rect">
            <a:avLst/>
          </a:prstGeom>
        </p:spPr>
        <p:txBody>
          <a:bodyPr/>
          <a:lstStyle/>
          <a:p>
            <a:pPr marL="0" indent="0" defTabSz="1779987">
              <a:spcBef>
                <a:spcPts val="3200"/>
              </a:spcBef>
              <a:buSzTx/>
              <a:buNone/>
              <a:defRPr b="1" sz="3504"/>
            </a:pPr>
            <a:r>
              <a:t>As the Lead DevOps Engineer at a retail company, you have a Spring boot web application running in an Auto Scaling group and behind an Application Load Balancer. You must collect the logs before an instance is terminated to perform log analytics later on. It's also necessary to collect all the access logs. The analysis of these logs should be performed at a minimal cost, and only need to be run from time to time.</a:t>
            </a:r>
          </a:p>
          <a:p>
            <a:pPr marL="0" indent="0" defTabSz="1779987">
              <a:spcBef>
                <a:spcPts val="3200"/>
              </a:spcBef>
              <a:buSzTx/>
              <a:buNone/>
              <a:defRPr b="1" sz="3504"/>
            </a:pPr>
            <a:r>
              <a:t>Which of the following options would you suggest to implement the MOST cost-optimal solution for this requirement? (Select three)</a:t>
            </a:r>
          </a:p>
          <a:p>
            <a:pPr marL="648970" indent="-648970" defTabSz="1779987">
              <a:spcBef>
                <a:spcPts val="3200"/>
              </a:spcBef>
              <a:buSzPct val="100000"/>
              <a:buAutoNum type="alphaUcPeriod" startAt="1"/>
              <a:defRPr sz="3504"/>
            </a:pPr>
            <a:r>
              <a:t>Analyze the logs using AWS Athena</a:t>
            </a:r>
          </a:p>
          <a:p>
            <a:pPr marL="648970" indent="-648970" defTabSz="1779987">
              <a:spcBef>
                <a:spcPts val="3200"/>
              </a:spcBef>
              <a:buSzPct val="100000"/>
              <a:buAutoNum type="alphaUcPeriod" startAt="1"/>
              <a:defRPr sz="3504"/>
            </a:pPr>
            <a:r>
              <a:t>Enable Access Logs at the Application Load Balancer level</a:t>
            </a:r>
          </a:p>
          <a:p>
            <a:pPr marL="648970" indent="-648970" defTabSz="1779987">
              <a:spcBef>
                <a:spcPts val="3200"/>
              </a:spcBef>
              <a:buSzPct val="100000"/>
              <a:buAutoNum type="alphaUcPeriod" startAt="1"/>
              <a:defRPr sz="3504"/>
            </a:pPr>
            <a:r>
              <a:t>Enable Access Logs at the Target Group level</a:t>
            </a:r>
          </a:p>
          <a:p>
            <a:pPr marL="648970" indent="-648970" defTabSz="1779987">
              <a:spcBef>
                <a:spcPts val="3200"/>
              </a:spcBef>
              <a:buSzPct val="100000"/>
              <a:buAutoNum type="alphaUcPeriod" startAt="1"/>
              <a:defRPr sz="3504"/>
            </a:pPr>
            <a:r>
              <a:t>Create an Auto Scaling Group Lifecycle Hook for the terminate action. Create a CloudWatch Event rule for that lifecycle hook and invoke a Lambda function. The Lambda function should use an SSM Run Command to extract the application logs and store them in S3</a:t>
            </a:r>
          </a:p>
          <a:p>
            <a:pPr marL="648970" indent="-648970" defTabSz="1779987">
              <a:spcBef>
                <a:spcPts val="3200"/>
              </a:spcBef>
              <a:buSzPct val="100000"/>
              <a:buAutoNum type="alphaUcPeriod" startAt="1"/>
              <a:defRPr sz="3504"/>
            </a:pPr>
            <a:r>
              <a:t>Create an Auto Scaling Group Lifecycle Hook for the terminate action. Create a CloudWatch Event rule for that lifecycle hook and invoke a Lambda function. The Lambda function should use an SSM Run Command to install the CloudWatch Logs Agent and push the applications logs in S3</a:t>
            </a:r>
          </a:p>
          <a:p>
            <a:pPr marL="648970" indent="-648970" defTabSz="1779987">
              <a:spcBef>
                <a:spcPts val="3200"/>
              </a:spcBef>
              <a:buSzPct val="100000"/>
              <a:buAutoNum type="alphaUcPeriod" startAt="1"/>
              <a:defRPr sz="3504"/>
            </a:pPr>
            <a:r>
              <a:t>Analyze the logs using an EMR cluster</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As the Lead DevOps Engineer at a retail company, you have a Spring boot web application running in an Auto Scaling group and behind an Application Load Balancer. You must collect the logs before an instance is terminated to perform log analytics later on"/>
          <p:cNvSpPr txBox="1"/>
          <p:nvPr>
            <p:ph type="body" idx="1"/>
          </p:nvPr>
        </p:nvSpPr>
        <p:spPr>
          <a:xfrm>
            <a:off x="1206500" y="1211484"/>
            <a:ext cx="21971000" cy="11293032"/>
          </a:xfrm>
          <a:prstGeom prst="rect">
            <a:avLst/>
          </a:prstGeom>
        </p:spPr>
        <p:txBody>
          <a:bodyPr/>
          <a:lstStyle/>
          <a:p>
            <a:pPr marL="0" indent="0" defTabSz="1779987">
              <a:spcBef>
                <a:spcPts val="3200"/>
              </a:spcBef>
              <a:buSzTx/>
              <a:buNone/>
              <a:defRPr b="1" sz="3504"/>
            </a:pPr>
            <a:r>
              <a:t>As the Lead DevOps Engineer at a retail company, you have a Spring boot web application running in an Auto Scaling group and behind an Application Load Balancer. You must collect the logs before an instance is terminated to perform log analytics later on. It's also necessary to collect all the access logs. The analysis of these logs should be performed at a minimal cost, and only need to be run from time to time.</a:t>
            </a:r>
          </a:p>
          <a:p>
            <a:pPr marL="0" indent="0" defTabSz="1779987">
              <a:spcBef>
                <a:spcPts val="3200"/>
              </a:spcBef>
              <a:buSzTx/>
              <a:buNone/>
              <a:defRPr b="1" sz="3504"/>
            </a:pPr>
            <a:r>
              <a:t>Which of the following options would you suggest to implement the MOST cost-optimal solution for this requirement? (Select three)</a:t>
            </a:r>
          </a:p>
          <a:p>
            <a:pPr marL="648970" indent="-648970" defTabSz="1779987">
              <a:spcBef>
                <a:spcPts val="3200"/>
              </a:spcBef>
              <a:buSzPct val="100000"/>
              <a:buAutoNum type="alphaUcPeriod" startAt="1"/>
              <a:defRPr sz="3504"/>
            </a:pPr>
            <a:r>
              <a:t>Analyze the logs using AWS Athena</a:t>
            </a:r>
          </a:p>
          <a:p>
            <a:pPr marL="648970" indent="-648970" defTabSz="1779987">
              <a:spcBef>
                <a:spcPts val="3200"/>
              </a:spcBef>
              <a:buSzPct val="100000"/>
              <a:buAutoNum type="alphaUcPeriod" startAt="1"/>
              <a:defRPr sz="3504"/>
            </a:pPr>
            <a:r>
              <a:t>Enable Access Logs at the Application Load Balancer level</a:t>
            </a:r>
          </a:p>
          <a:p>
            <a:pPr marL="648970" indent="-648970" defTabSz="1779987">
              <a:spcBef>
                <a:spcPts val="3200"/>
              </a:spcBef>
              <a:buSzPct val="100000"/>
              <a:buAutoNum type="alphaUcPeriod" startAt="1"/>
              <a:defRPr sz="3504">
                <a:solidFill>
                  <a:srgbClr val="D5D5D5"/>
                </a:solidFill>
              </a:defRPr>
            </a:pPr>
            <a:r>
              <a:t>Enable Access Logs at the Target Group level</a:t>
            </a:r>
          </a:p>
          <a:p>
            <a:pPr marL="648970" indent="-648970" defTabSz="1779987">
              <a:spcBef>
                <a:spcPts val="3200"/>
              </a:spcBef>
              <a:buSzPct val="100000"/>
              <a:buAutoNum type="alphaUcPeriod" startAt="1"/>
              <a:defRPr sz="3504"/>
            </a:pPr>
            <a:r>
              <a:t>Create an Auto Scaling Group Lifecycle Hook for the terminate action. Create a CloudWatch Event rule for that lifecycle hook and invoke a Lambda function. The Lambda function should use an SSM Run Command to extract the application logs and store them in S3</a:t>
            </a:r>
          </a:p>
          <a:p>
            <a:pPr marL="648970" indent="-648970" defTabSz="1779987">
              <a:spcBef>
                <a:spcPts val="3200"/>
              </a:spcBef>
              <a:buSzPct val="100000"/>
              <a:buAutoNum type="alphaUcPeriod" startAt="1"/>
              <a:defRPr sz="3504">
                <a:solidFill>
                  <a:srgbClr val="D5D5D5"/>
                </a:solidFill>
              </a:defRPr>
            </a:pPr>
            <a:r>
              <a:t>Create an Auto Scaling Group Lifecycle Hook for the terminate action. Create a CloudWatch Event rule for that lifecycle hook and invoke a Lambda function. The Lambda function should use an SSM Run Command to install the CloudWatch Logs Agent and push the applications logs in S3</a:t>
            </a:r>
          </a:p>
          <a:p>
            <a:pPr marL="648970" indent="-648970" defTabSz="1779987">
              <a:spcBef>
                <a:spcPts val="3200"/>
              </a:spcBef>
              <a:buSzPct val="100000"/>
              <a:buAutoNum type="alphaUcPeriod" startAt="1"/>
              <a:defRPr sz="3504">
                <a:solidFill>
                  <a:srgbClr val="D5D5D5"/>
                </a:solidFill>
              </a:defRPr>
            </a:pPr>
            <a:r>
              <a:t>Analyze the logs using an EMR cluster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AWS Lambda"/>
          <p:cNvSpPr txBox="1"/>
          <p:nvPr>
            <p:ph type="title"/>
          </p:nvPr>
        </p:nvSpPr>
        <p:spPr>
          <a:prstGeom prst="rect">
            <a:avLst/>
          </a:prstGeom>
        </p:spPr>
        <p:txBody>
          <a:bodyPr/>
          <a:lstStyle/>
          <a:p>
            <a:pPr/>
            <a:r>
              <a:t>AWS Lambda</a:t>
            </a:r>
          </a:p>
        </p:txBody>
      </p:sp>
      <p:pic>
        <p:nvPicPr>
          <p:cNvPr id="186" name="Image" descr="Image"/>
          <p:cNvPicPr>
            <a:picLocks noChangeAspect="1"/>
          </p:cNvPicPr>
          <p:nvPr/>
        </p:nvPicPr>
        <p:blipFill>
          <a:blip r:embed="rId2">
            <a:extLst/>
          </a:blip>
          <a:stretch>
            <a:fillRect/>
          </a:stretch>
        </p:blipFill>
        <p:spPr>
          <a:xfrm>
            <a:off x="1206499" y="3602609"/>
            <a:ext cx="21971001" cy="95478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AWS Cloud Formation"/>
          <p:cNvSpPr txBox="1"/>
          <p:nvPr>
            <p:ph type="title"/>
          </p:nvPr>
        </p:nvSpPr>
        <p:spPr>
          <a:prstGeom prst="rect">
            <a:avLst/>
          </a:prstGeom>
        </p:spPr>
        <p:txBody>
          <a:bodyPr/>
          <a:lstStyle/>
          <a:p>
            <a:pPr/>
            <a:r>
              <a:t>AWS Cloud Formation</a:t>
            </a:r>
          </a:p>
        </p:txBody>
      </p:sp>
      <p:pic>
        <p:nvPicPr>
          <p:cNvPr id="189" name="Image" descr="Image"/>
          <p:cNvPicPr>
            <a:picLocks noChangeAspect="1"/>
          </p:cNvPicPr>
          <p:nvPr/>
        </p:nvPicPr>
        <p:blipFill>
          <a:blip r:embed="rId2">
            <a:extLst/>
          </a:blip>
          <a:stretch>
            <a:fillRect/>
          </a:stretch>
        </p:blipFill>
        <p:spPr>
          <a:xfrm>
            <a:off x="1346550" y="3199050"/>
            <a:ext cx="21690900" cy="73179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Walkthrough"/>
          <p:cNvSpPr txBox="1"/>
          <p:nvPr>
            <p:ph type="title"/>
          </p:nvPr>
        </p:nvSpPr>
        <p:spPr>
          <a:xfrm>
            <a:off x="1206500" y="5743879"/>
            <a:ext cx="21971000" cy="1433163"/>
          </a:xfrm>
          <a:prstGeom prst="rect">
            <a:avLst/>
          </a:prstGeom>
        </p:spPr>
        <p:txBody>
          <a:bodyPr/>
          <a:lstStyle/>
          <a:p>
            <a:pPr/>
            <a:r>
              <a:t>Walkthrough</a:t>
            </a:r>
          </a:p>
        </p:txBody>
      </p:sp>
      <p:sp>
        <p:nvSpPr>
          <p:cNvPr id="192" name="CI/CD Pipeline"/>
          <p:cNvSpPr txBox="1"/>
          <p:nvPr>
            <p:ph type="body" idx="21"/>
          </p:nvPr>
        </p:nvSpPr>
        <p:spPr>
          <a:xfrm>
            <a:off x="1206500" y="7037341"/>
            <a:ext cx="21971000" cy="934780"/>
          </a:xfrm>
          <a:prstGeom prst="rect">
            <a:avLst/>
          </a:prstGeom>
          <a:extLst>
            <a:ext uri="{C572A759-6A51-4108-AA02-DFA0A04FC94B}">
              <ma14:wrappingTextBoxFlag xmlns:ma14="http://schemas.microsoft.com/office/mac/drawingml/2011/main" val="1"/>
            </a:ext>
          </a:extLst>
        </p:spPr>
        <p:txBody>
          <a:bodyPr/>
          <a:lstStyle/>
          <a:p>
            <a:pPr/>
            <a:r>
              <a:t>CI/CD Pipeline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 construction technology company provides a Software as a Service (SaaS) solution to engineering firms throughout the United States to use the company’s proprietary system to integrate their engineering documentation and workflows. The DevOps team at th"/>
          <p:cNvSpPr txBox="1"/>
          <p:nvPr>
            <p:ph type="body" idx="1"/>
          </p:nvPr>
        </p:nvSpPr>
        <p:spPr>
          <a:xfrm>
            <a:off x="1206500" y="591272"/>
            <a:ext cx="21971000" cy="11913244"/>
          </a:xfrm>
          <a:prstGeom prst="rect">
            <a:avLst/>
          </a:prstGeom>
        </p:spPr>
        <p:txBody>
          <a:bodyPr/>
          <a:lstStyle/>
          <a:p>
            <a:pPr marL="0" indent="0" defTabSz="182880">
              <a:lnSpc>
                <a:spcPct val="100000"/>
              </a:lnSpc>
              <a:spcBef>
                <a:spcPts val="0"/>
              </a:spcBef>
              <a:buSzTx/>
              <a:buNone/>
              <a:defRPr b="1" sz="3000">
                <a:solidFill>
                  <a:srgbClr val="1C1D1F"/>
                </a:solidFill>
                <a:latin typeface="Helvetica"/>
                <a:ea typeface="Helvetica"/>
                <a:cs typeface="Helvetica"/>
                <a:sym typeface="Helvetica"/>
              </a:defRPr>
            </a:pPr>
            <a:r>
              <a:t>A construction technology company provides a Software as a Service (SaaS) solution to engineering firms throughout the United States to use the company’s proprietary system to integrate their engineering documentation and workflows. The DevOps team at the company would like to enable a CICD pipeline that enables safe deployments to production and the ability to work on new features of the product roadmap.</a:t>
            </a:r>
          </a:p>
          <a:p>
            <a:pPr marL="0" indent="0" defTabSz="182880">
              <a:lnSpc>
                <a:spcPct val="100000"/>
              </a:lnSpc>
              <a:spcBef>
                <a:spcPts val="0"/>
              </a:spcBef>
              <a:buSzTx/>
              <a:buNone/>
              <a:defRPr b="1" sz="3000">
                <a:solidFill>
                  <a:srgbClr val="1C1D1F"/>
                </a:solidFill>
                <a:latin typeface="Helvetica"/>
                <a:ea typeface="Helvetica"/>
                <a:cs typeface="Helvetica"/>
                <a:sym typeface="Helvetica"/>
              </a:defRPr>
            </a:pPr>
            <a:r>
              <a:t>Which solution would you recommend for the given use-case?</a:t>
            </a:r>
          </a:p>
          <a:p>
            <a:pPr marL="0" indent="0" defTabSz="182880">
              <a:lnSpc>
                <a:spcPct val="100000"/>
              </a:lnSpc>
              <a:spcBef>
                <a:spcPts val="0"/>
              </a:spcBef>
              <a:buSzTx/>
              <a:buNone/>
              <a:defRPr sz="3000">
                <a:solidFill>
                  <a:srgbClr val="1C1D1F"/>
                </a:solidFill>
                <a:latin typeface="Helvetica"/>
                <a:ea typeface="Helvetica"/>
                <a:cs typeface="Helvetica"/>
                <a:sym typeface="Helvetica"/>
              </a:defRPr>
            </a:pPr>
          </a:p>
          <a:p>
            <a:pPr marL="296333" indent="-296333" defTabSz="182880">
              <a:lnSpc>
                <a:spcPct val="100000"/>
              </a:lnSpc>
              <a:spcBef>
                <a:spcPts val="0"/>
              </a:spcBef>
              <a:buSzPct val="100000"/>
              <a:buAutoNum type="alphaUcPeriod" startAt="1"/>
              <a:defRPr sz="3000">
                <a:solidFill>
                  <a:srgbClr val="1C1D1F"/>
                </a:solidFill>
                <a:latin typeface="Helvetica"/>
                <a:ea typeface="Helvetica"/>
                <a:cs typeface="Helvetica"/>
                <a:sym typeface="Helvetica"/>
              </a:defRPr>
            </a:pPr>
            <a:r>
              <a:t>  Create a CodeCommit repository and set the CICD pipeline to deploy the main branch. For each new feature being implemented, create a new branch and create pull requests to merge into main. Set a repository access policy on your repository to prevent direct pushes to main.</a:t>
            </a:r>
          </a:p>
          <a:p>
            <a:pPr marL="0" indent="0" defTabSz="182880">
              <a:lnSpc>
                <a:spcPct val="100000"/>
              </a:lnSpc>
              <a:spcBef>
                <a:spcPts val="0"/>
              </a:spcBef>
              <a:buSzTx/>
              <a:buNone/>
              <a:defRPr sz="3000">
                <a:solidFill>
                  <a:srgbClr val="1C1D1F"/>
                </a:solidFill>
                <a:latin typeface="Helvetica"/>
                <a:ea typeface="Helvetica"/>
                <a:cs typeface="Helvetica"/>
                <a:sym typeface="Helvetica"/>
              </a:defRPr>
            </a:pPr>
          </a:p>
          <a:p>
            <a:pPr marL="296333" indent="-296333" defTabSz="182880">
              <a:lnSpc>
                <a:spcPct val="100000"/>
              </a:lnSpc>
              <a:spcBef>
                <a:spcPts val="0"/>
              </a:spcBef>
              <a:buSzPct val="100000"/>
              <a:buAutoNum type="alphaUcPeriod" startAt="2"/>
              <a:defRPr sz="3000">
                <a:solidFill>
                  <a:srgbClr val="1C1D1F"/>
                </a:solidFill>
                <a:latin typeface="Helvetica"/>
                <a:ea typeface="Helvetica"/>
                <a:cs typeface="Helvetica"/>
                <a:sym typeface="Helvetica"/>
              </a:defRPr>
            </a:pPr>
            <a:r>
              <a:t>  Create a CodeCommit repository and create a branch for each feature. Create a CICD pipeline for each branch, and the last step of the CICD pipeline should be to merge into main. Set an IAM policy on your developer group to prevent direct pushes to main</a:t>
            </a:r>
            <a:br/>
          </a:p>
          <a:p>
            <a:pPr marL="296333" indent="-296333" defTabSz="182880">
              <a:lnSpc>
                <a:spcPct val="100000"/>
              </a:lnSpc>
              <a:spcBef>
                <a:spcPts val="0"/>
              </a:spcBef>
              <a:buSzPct val="100000"/>
              <a:buAutoNum type="alphaUcPeriod" startAt="2"/>
              <a:defRPr sz="3000">
                <a:solidFill>
                  <a:srgbClr val="1C1D1F"/>
                </a:solidFill>
                <a:latin typeface="Helvetica"/>
                <a:ea typeface="Helvetica"/>
                <a:cs typeface="Helvetica"/>
                <a:sym typeface="Helvetica"/>
              </a:defRPr>
            </a:pPr>
            <a:r>
              <a:t>  Create the main CodeCommit repository and set the CICD pipeline to deploy the main branch. For each new feature being implemented, create a new CodeCommit repository and create pull requests to merge into the main repository. Set an IAM policy on your developer group to prevent direct pushes to the main repository</a:t>
            </a:r>
            <a:br/>
          </a:p>
          <a:p>
            <a:pPr marL="555625" indent="-555625" defTabSz="182880">
              <a:lnSpc>
                <a:spcPct val="100000"/>
              </a:lnSpc>
              <a:spcBef>
                <a:spcPts val="0"/>
              </a:spcBef>
              <a:buSzPct val="100000"/>
              <a:buAutoNum type="alphaUcPeriod" startAt="2"/>
              <a:defRPr sz="1600">
                <a:solidFill>
                  <a:srgbClr val="1C1D1F"/>
                </a:solidFill>
                <a:latin typeface="Helvetica"/>
                <a:ea typeface="Helvetica"/>
                <a:cs typeface="Helvetica"/>
                <a:sym typeface="Helvetica"/>
              </a:defRPr>
            </a:pPr>
            <a:r>
              <a:rPr sz="3000"/>
              <a:t> Create a CodeCommit repository and set the CICD pipeline to deploy the main branch. For each new feature being implemented, create a new branch and create pull requests to merge into main. Set an IAM policy on your developer group to prevent direct pushes to main</a:t>
            </a:r>
            <a:br/>
            <a:br/>
          </a:p>
          <a:p>
            <a:pPr marL="296333" indent="-296333" defTabSz="182880">
              <a:lnSpc>
                <a:spcPct val="100000"/>
              </a:lnSpc>
              <a:spcBef>
                <a:spcPts val="0"/>
              </a:spcBef>
              <a:buSzPct val="100000"/>
              <a:buAutoNum type="alphaUcPeriod" startAt="2"/>
              <a:defRPr sz="1600">
                <a:solidFill>
                  <a:srgbClr val="1C1D1F"/>
                </a:solidFill>
                <a:latin typeface="Helvetica"/>
                <a:ea typeface="Helvetica"/>
                <a:cs typeface="Helvetica"/>
                <a:sym typeface="Helvetica"/>
              </a:defRPr>
            </a:pPr>
          </a:p>
          <a:p>
            <a:pPr marL="0" indent="0" defTabSz="182880">
              <a:lnSpc>
                <a:spcPct val="100000"/>
              </a:lnSpc>
              <a:spcBef>
                <a:spcPts val="0"/>
              </a:spcBef>
              <a:buSzTx/>
              <a:buNone/>
              <a:defRPr sz="1600">
                <a:solidFill>
                  <a:srgbClr val="1C1D1F"/>
                </a:solidFill>
                <a:latin typeface="Helvetica"/>
                <a:ea typeface="Helvetica"/>
                <a:cs typeface="Helvetica"/>
                <a:sym typeface="Helvetica"/>
              </a:defRPr>
            </a:pPr>
          </a:p>
          <a:p>
            <a:pPr marL="296333" indent="-296333" defTabSz="182880">
              <a:lnSpc>
                <a:spcPct val="100000"/>
              </a:lnSpc>
              <a:spcBef>
                <a:spcPts val="0"/>
              </a:spcBef>
              <a:buSzPct val="100000"/>
              <a:buAutoNum type="alphaUcPeriod" startAt="1"/>
              <a:defRPr sz="1600">
                <a:solidFill>
                  <a:srgbClr val="1C1D1F"/>
                </a:solidFill>
                <a:latin typeface="Helvetica"/>
                <a:ea typeface="Helvetica"/>
                <a:cs typeface="Helvetica"/>
                <a:sym typeface="Helvetica"/>
              </a:defRPr>
            </a:pPr>
          </a:p>
          <a:p>
            <a:pPr marL="296333" indent="-296333" defTabSz="182880">
              <a:lnSpc>
                <a:spcPct val="100000"/>
              </a:lnSpc>
              <a:spcBef>
                <a:spcPts val="0"/>
              </a:spcBef>
              <a:buSzPct val="100000"/>
              <a:buAutoNum type="alphaUcPeriod" startAt="2"/>
              <a:defRPr sz="1600">
                <a:solidFill>
                  <a:srgbClr val="1C1D1F"/>
                </a:solidFill>
                <a:latin typeface="Helvetica"/>
                <a:ea typeface="Helvetica"/>
                <a:cs typeface="Helvetica"/>
                <a:sym typeface="Helvetica"/>
              </a:defRPr>
            </a:pPr>
          </a:p>
          <a:p>
            <a:pPr marL="296333" indent="-296333" defTabSz="182880">
              <a:lnSpc>
                <a:spcPct val="100000"/>
              </a:lnSpc>
              <a:spcBef>
                <a:spcPts val="0"/>
              </a:spcBef>
              <a:buSzPct val="100000"/>
              <a:buAutoNum type="alphaUcPeriod" startAt="3"/>
              <a:defRPr sz="1600">
                <a:solidFill>
                  <a:srgbClr val="1C1D1F"/>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A construction technology company provides a Software as a Service (SaaS) solution to engineering firms throughout the United States to use the company’s proprietary system to integrate their engineering documentation and workflows. The DevOps team at th"/>
          <p:cNvSpPr txBox="1"/>
          <p:nvPr>
            <p:ph type="body" idx="1"/>
          </p:nvPr>
        </p:nvSpPr>
        <p:spPr>
          <a:xfrm>
            <a:off x="1206500" y="591272"/>
            <a:ext cx="21971000" cy="11913244"/>
          </a:xfrm>
          <a:prstGeom prst="rect">
            <a:avLst/>
          </a:prstGeom>
        </p:spPr>
        <p:txBody>
          <a:bodyPr/>
          <a:lstStyle/>
          <a:p>
            <a:pPr marL="0" indent="0" defTabSz="210311">
              <a:lnSpc>
                <a:spcPct val="100000"/>
              </a:lnSpc>
              <a:spcBef>
                <a:spcPts val="0"/>
              </a:spcBef>
              <a:buSzTx/>
              <a:buNone/>
              <a:defRPr b="1" sz="3450">
                <a:solidFill>
                  <a:srgbClr val="1C1D1F"/>
                </a:solidFill>
                <a:latin typeface="Helvetica"/>
                <a:ea typeface="Helvetica"/>
                <a:cs typeface="Helvetica"/>
                <a:sym typeface="Helvetica"/>
              </a:defRPr>
            </a:pPr>
            <a:r>
              <a:t>A construction technology company provides a Software as a Service (SaaS) solution to engineering firms throughout the United States to use the company’s proprietary system to integrate their engineering documentation and workflows. The DevOps team at the company would like to enable a CICD pipeline that enables safe deployments to production and the ability to work on new features of the product roadmap.</a:t>
            </a:r>
          </a:p>
          <a:p>
            <a:pPr marL="0" indent="0" defTabSz="210311">
              <a:lnSpc>
                <a:spcPct val="100000"/>
              </a:lnSpc>
              <a:spcBef>
                <a:spcPts val="0"/>
              </a:spcBef>
              <a:buSzTx/>
              <a:buNone/>
              <a:defRPr b="1" sz="3450">
                <a:solidFill>
                  <a:srgbClr val="1C1D1F"/>
                </a:solidFill>
                <a:latin typeface="Helvetica"/>
                <a:ea typeface="Helvetica"/>
                <a:cs typeface="Helvetica"/>
                <a:sym typeface="Helvetica"/>
              </a:defRPr>
            </a:pPr>
            <a:r>
              <a:t>Which solution would you recommend for the given use-case?</a:t>
            </a:r>
          </a:p>
          <a:p>
            <a:pPr marL="0" indent="0" defTabSz="210311">
              <a:lnSpc>
                <a:spcPct val="100000"/>
              </a:lnSpc>
              <a:spcBef>
                <a:spcPts val="0"/>
              </a:spcBef>
              <a:buSzTx/>
              <a:buNone/>
              <a:defRPr sz="3450">
                <a:solidFill>
                  <a:srgbClr val="1C1D1F"/>
                </a:solidFill>
                <a:latin typeface="Helvetica"/>
                <a:ea typeface="Helvetica"/>
                <a:cs typeface="Helvetica"/>
                <a:sym typeface="Helvetica"/>
              </a:defRPr>
            </a:pPr>
          </a:p>
          <a:p>
            <a:pPr marL="340783" indent="-340783" defTabSz="210311">
              <a:lnSpc>
                <a:spcPct val="100000"/>
              </a:lnSpc>
              <a:spcBef>
                <a:spcPts val="0"/>
              </a:spcBef>
              <a:buSzPct val="100000"/>
              <a:buAutoNum type="alphaUcPeriod" startAt="1"/>
              <a:defRPr sz="3450">
                <a:solidFill>
                  <a:srgbClr val="D5D5D5"/>
                </a:solidFill>
                <a:latin typeface="Helvetica"/>
                <a:ea typeface="Helvetica"/>
                <a:cs typeface="Helvetica"/>
                <a:sym typeface="Helvetica"/>
              </a:defRPr>
            </a:pPr>
            <a:r>
              <a:t>  Create a CodeCommit repository and set the CICD pipeline to deploy the main branch. For each new feature being implemented, create a new branch and create pull requests to merge into main. Set a repository access policy on your repository to prevent direct pushes to main.</a:t>
            </a:r>
          </a:p>
          <a:p>
            <a:pPr marL="0" indent="0" defTabSz="210311">
              <a:lnSpc>
                <a:spcPct val="100000"/>
              </a:lnSpc>
              <a:spcBef>
                <a:spcPts val="0"/>
              </a:spcBef>
              <a:buSzTx/>
              <a:buNone/>
              <a:defRPr sz="3450">
                <a:solidFill>
                  <a:srgbClr val="D5D5D5"/>
                </a:solidFill>
                <a:latin typeface="Helvetica"/>
                <a:ea typeface="Helvetica"/>
                <a:cs typeface="Helvetica"/>
                <a:sym typeface="Helvetica"/>
              </a:defRPr>
            </a:pPr>
          </a:p>
          <a:p>
            <a:pPr marL="340783" indent="-340783" defTabSz="210311">
              <a:lnSpc>
                <a:spcPct val="100000"/>
              </a:lnSpc>
              <a:spcBef>
                <a:spcPts val="0"/>
              </a:spcBef>
              <a:buSzPct val="100000"/>
              <a:buAutoNum type="alphaUcPeriod" startAt="2"/>
              <a:defRPr sz="3450">
                <a:solidFill>
                  <a:srgbClr val="D5D5D5"/>
                </a:solidFill>
                <a:latin typeface="Helvetica"/>
                <a:ea typeface="Helvetica"/>
                <a:cs typeface="Helvetica"/>
                <a:sym typeface="Helvetica"/>
              </a:defRPr>
            </a:pPr>
            <a:r>
              <a:t>  Create a CodeCommit repository and create a branch for each feature. Create a CICD pipeline for each branch, and the last step of the CICD pipeline should be to merge into main. Set an IAM policy on your developer group to prevent direct pushes to main</a:t>
            </a:r>
            <a:br/>
          </a:p>
          <a:p>
            <a:pPr marL="340783" indent="-340783" defTabSz="210311">
              <a:lnSpc>
                <a:spcPct val="100000"/>
              </a:lnSpc>
              <a:spcBef>
                <a:spcPts val="0"/>
              </a:spcBef>
              <a:buSzPct val="100000"/>
              <a:buAutoNum type="alphaUcPeriod" startAt="2"/>
              <a:defRPr sz="3450">
                <a:solidFill>
                  <a:srgbClr val="D5D5D5"/>
                </a:solidFill>
                <a:latin typeface="Helvetica"/>
                <a:ea typeface="Helvetica"/>
                <a:cs typeface="Helvetica"/>
                <a:sym typeface="Helvetica"/>
              </a:defRPr>
            </a:pPr>
            <a:r>
              <a:t>  Create the main CodeCommit repository and set the CICD pipeline to deploy the main branch. For each new feature being implemented, create a new CodeCommit repository and create pull requests to merge into the main repository. Set an IAM policy on your developer group to prevent direct pushes to the main repository</a:t>
            </a:r>
            <a:br/>
          </a:p>
          <a:p>
            <a:pPr marL="638968" indent="-638968" defTabSz="210311">
              <a:lnSpc>
                <a:spcPct val="100000"/>
              </a:lnSpc>
              <a:spcBef>
                <a:spcPts val="0"/>
              </a:spcBef>
              <a:buSzPct val="100000"/>
              <a:buAutoNum type="alphaUcPeriod" startAt="2"/>
              <a:defRPr sz="1840">
                <a:solidFill>
                  <a:srgbClr val="1C1D1F"/>
                </a:solidFill>
                <a:latin typeface="Helvetica"/>
                <a:ea typeface="Helvetica"/>
                <a:cs typeface="Helvetica"/>
                <a:sym typeface="Helvetica"/>
              </a:defRPr>
            </a:pPr>
            <a:r>
              <a:rPr sz="3450"/>
              <a:t> Create a CodeCommit repository and set the CICD pipeline to deploy the main branch. For each new feature being implemented, create a new branch and create pull requests to merge into main. Set an IAM policy on your developer group to prevent direct pushes to main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Your company has adopted CodeCommit and forces developers to create new branches and create pull requests before merging the code to main. The development lead reviewing the pull requests needs confidence in the code quality and would like the CICD syste"/>
          <p:cNvSpPr txBox="1"/>
          <p:nvPr>
            <p:ph type="body" idx="1"/>
          </p:nvPr>
        </p:nvSpPr>
        <p:spPr>
          <a:xfrm>
            <a:off x="1206500" y="591272"/>
            <a:ext cx="21971000" cy="11913244"/>
          </a:xfrm>
          <a:prstGeom prst="rect">
            <a:avLst/>
          </a:prstGeom>
        </p:spPr>
        <p:txBody>
          <a:bodyPr/>
          <a:lstStyle/>
          <a:p>
            <a:pPr marL="0" indent="0" defTabSz="370331">
              <a:lnSpc>
                <a:spcPct val="100000"/>
              </a:lnSpc>
              <a:spcBef>
                <a:spcPts val="0"/>
              </a:spcBef>
              <a:buSzTx/>
              <a:buNone/>
              <a:defRPr b="1" sz="3240">
                <a:solidFill>
                  <a:srgbClr val="1C1D1F"/>
                </a:solidFill>
                <a:latin typeface="Helvetica"/>
                <a:ea typeface="Helvetica"/>
                <a:cs typeface="Helvetica"/>
                <a:sym typeface="Helvetica"/>
              </a:defRPr>
            </a:pPr>
            <a:r>
              <a:t>Your company has adopted CodeCommit and forces developers to create new branches and create pull requests before merging the code to main. The development lead reviewing the pull requests needs confidence in the code quality and would like the CICD system to automatically build a Pull Request to provide a testing badge with a pass/fail status.</a:t>
            </a:r>
          </a:p>
          <a:p>
            <a:pPr marL="0" indent="0" defTabSz="370331">
              <a:lnSpc>
                <a:spcPct val="100000"/>
              </a:lnSpc>
              <a:spcBef>
                <a:spcPts val="0"/>
              </a:spcBef>
              <a:buSzTx/>
              <a:buNone/>
              <a:defRPr b="1" sz="3240">
                <a:solidFill>
                  <a:srgbClr val="1C1D1F"/>
                </a:solidFill>
                <a:latin typeface="Helvetica"/>
                <a:ea typeface="Helvetica"/>
                <a:cs typeface="Helvetica"/>
                <a:sym typeface="Helvetica"/>
              </a:defRPr>
            </a:pPr>
            <a:r>
              <a:t>How can you implement the validation of Pull Requests by CodeBuild efficiently?</a:t>
            </a:r>
          </a:p>
          <a:p>
            <a:pPr marL="0" indent="0" defTabSz="370331">
              <a:lnSpc>
                <a:spcPct val="100000"/>
              </a:lnSpc>
              <a:spcBef>
                <a:spcPts val="0"/>
              </a:spcBef>
              <a:buSzTx/>
              <a:buNone/>
              <a:defRPr b="1" sz="3240">
                <a:solidFill>
                  <a:srgbClr val="1C1D1F"/>
                </a:solidFill>
                <a:latin typeface="Helvetica"/>
                <a:ea typeface="Helvetica"/>
                <a:cs typeface="Helvetica"/>
                <a:sym typeface="Helvetica"/>
              </a:defRPr>
            </a:pPr>
          </a:p>
          <a:p>
            <a:pPr marL="600075" indent="-600075" defTabSz="370331">
              <a:lnSpc>
                <a:spcPct val="100000"/>
              </a:lnSpc>
              <a:spcBef>
                <a:spcPts val="0"/>
              </a:spcBef>
              <a:buSzPct val="100000"/>
              <a:buAutoNum type="alphaUcPeriod" startAt="1"/>
              <a:defRPr sz="3240">
                <a:solidFill>
                  <a:srgbClr val="D5D5D5"/>
                </a:solidFill>
                <a:latin typeface="Helvetica"/>
                <a:ea typeface="Helvetica"/>
                <a:cs typeface="Helvetica"/>
                <a:sym typeface="Helvetica"/>
              </a:defRPr>
            </a:pPr>
            <a:r>
              <a:t>Create a CloudWatch Event Rule that reacts to the creation and updates done to Pull Requests in the source repository. The target of that rule should be AWS Lambda. This function invokes CodeBuild and waits for CodeBuild to be done and then updates the Pull Request with a message with the build outcome</a:t>
            </a:r>
            <a:br/>
          </a:p>
          <a:p>
            <a:pPr marL="600075" indent="-600075" defTabSz="370331">
              <a:lnSpc>
                <a:spcPct val="100000"/>
              </a:lnSpc>
              <a:spcBef>
                <a:spcPts val="0"/>
              </a:spcBef>
              <a:buSzPct val="100000"/>
              <a:buAutoNum type="alphaUcPeriod" startAt="1"/>
              <a:defRPr sz="3240">
                <a:solidFill>
                  <a:srgbClr val="D5D5D5"/>
                </a:solidFill>
                <a:latin typeface="Helvetica"/>
                <a:ea typeface="Helvetica"/>
                <a:cs typeface="Helvetica"/>
                <a:sym typeface="Helvetica"/>
              </a:defRPr>
            </a:pPr>
            <a:r>
              <a:t>Create a CloudWatch Event Rule with a scheduled rate of 5 minutes that invokes a Lambda function. This function checks for the creation and updates done to Pull Requests in the source repository, and invokes CodeBuild when needed. The function waits for CodeBuild to be done and then updates the Pull Request with a message with the build outcome</a:t>
            </a:r>
            <a:br/>
          </a:p>
          <a:p>
            <a:pPr marL="600075" indent="-600075" defTabSz="370331">
              <a:lnSpc>
                <a:spcPct val="100000"/>
              </a:lnSpc>
              <a:spcBef>
                <a:spcPts val="0"/>
              </a:spcBef>
              <a:buSzPct val="100000"/>
              <a:buAutoNum type="alphaUcPeriod" startAt="1"/>
              <a:defRPr sz="3240">
                <a:solidFill>
                  <a:srgbClr val="D5D5D5"/>
                </a:solidFill>
                <a:latin typeface="Helvetica"/>
                <a:ea typeface="Helvetica"/>
                <a:cs typeface="Helvetica"/>
                <a:sym typeface="Helvetica"/>
              </a:defRPr>
            </a:pPr>
            <a:r>
              <a:t>Create a CloudWatch Event Rule with a scheduled rate of 5 minutes that invokes a Lambda function. This function checks for the creation and updates done to Pull Requests in the source repository, and invokes CodeBuild when needed. Create a CloudWatch Event rule to watch for CodeBuild build success or failure event and as a target invoke a Lambda function that will update the pull request with the Build outcome</a:t>
            </a:r>
            <a:br/>
          </a:p>
          <a:p>
            <a:pPr marL="600075" indent="-600075" defTabSz="370331">
              <a:lnSpc>
                <a:spcPct val="100000"/>
              </a:lnSpc>
              <a:spcBef>
                <a:spcPts val="0"/>
              </a:spcBef>
              <a:buSzPct val="100000"/>
              <a:buAutoNum type="alphaUcPeriod" startAt="1"/>
              <a:defRPr sz="3240">
                <a:solidFill>
                  <a:srgbClr val="1C1D1F"/>
                </a:solidFill>
                <a:latin typeface="Helvetica"/>
                <a:ea typeface="Helvetica"/>
                <a:cs typeface="Helvetica"/>
                <a:sym typeface="Helvetica"/>
              </a:defRPr>
            </a:pPr>
            <a:r>
              <a:t>Create a CloudWatch Event Rule that reacts to the creation and updates done to Pull Requests in the source repository. The target of that rule should be CodeBuild. Create a second CloudWatch Event rule to watch for CodeBuild build success or failure event and as a target invoke a Lambda function that will update the pull request with the Build outcome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he DevOps team at your company is using CodeDeploy to deploy new versions of a Lambda function after it has passed a CodeBuild check via your CodePipeline. Before deploying, the CodePipeline has a step in which it optionally kickstarts a restructuring o"/>
          <p:cNvSpPr txBox="1"/>
          <p:nvPr>
            <p:ph type="body" idx="1"/>
          </p:nvPr>
        </p:nvSpPr>
        <p:spPr>
          <a:xfrm>
            <a:off x="1206500" y="591272"/>
            <a:ext cx="21971000" cy="11913244"/>
          </a:xfrm>
          <a:prstGeom prst="rect">
            <a:avLst/>
          </a:prstGeom>
        </p:spPr>
        <p:txBody>
          <a:bodyPr/>
          <a:lstStyle/>
          <a:p>
            <a:pPr marL="0" indent="0" defTabSz="434340">
              <a:lnSpc>
                <a:spcPct val="100000"/>
              </a:lnSpc>
              <a:spcBef>
                <a:spcPts val="0"/>
              </a:spcBef>
              <a:buSzTx/>
              <a:buNone/>
              <a:defRPr b="1" sz="3800">
                <a:solidFill>
                  <a:srgbClr val="1C1D1F"/>
                </a:solidFill>
                <a:latin typeface="Helvetica"/>
                <a:ea typeface="Helvetica"/>
                <a:cs typeface="Helvetica"/>
                <a:sym typeface="Helvetica"/>
              </a:defRPr>
            </a:pPr>
            <a:r>
              <a:t>The DevOps team at your company is using CodeDeploy to deploy new versions of a Lambda function after it has passed a CodeBuild check via your CodePipeline. Before deploying, the CodePipeline has a step in which it optionally kickstarts a restructuring of files on an S3 bucket that is forward compatible. That restructuring is done using a Step Function execution which invokes a Fargate task. The new Lambda function cannot work until the restructuring task has fully completed.</a:t>
            </a:r>
          </a:p>
          <a:p>
            <a:pPr marL="0" indent="0" defTabSz="434340">
              <a:lnSpc>
                <a:spcPct val="100000"/>
              </a:lnSpc>
              <a:spcBef>
                <a:spcPts val="0"/>
              </a:spcBef>
              <a:buSzTx/>
              <a:buNone/>
              <a:defRPr b="1" sz="3800">
                <a:solidFill>
                  <a:srgbClr val="1C1D1F"/>
                </a:solidFill>
                <a:latin typeface="Helvetica"/>
                <a:ea typeface="Helvetica"/>
                <a:cs typeface="Helvetica"/>
                <a:sym typeface="Helvetica"/>
              </a:defRPr>
            </a:pPr>
            <a:r>
              <a:t>As a DevOps Engineer, how can you ensure traffic isn't served to your new Lambda function until the task is completed?</a:t>
            </a:r>
          </a:p>
          <a:p>
            <a:pPr marL="0" indent="0" defTabSz="434340">
              <a:lnSpc>
                <a:spcPct val="100000"/>
              </a:lnSpc>
              <a:spcBef>
                <a:spcPts val="0"/>
              </a:spcBef>
              <a:buSzTx/>
              <a:buNone/>
              <a:defRPr b="1" sz="3800">
                <a:solidFill>
                  <a:srgbClr val="1C1D1F"/>
                </a:solidFill>
                <a:latin typeface="Helvetica"/>
                <a:ea typeface="Helvetica"/>
                <a:cs typeface="Helvetica"/>
                <a:sym typeface="Helvetica"/>
              </a:defRPr>
            </a:pPr>
          </a:p>
          <a:p>
            <a:pPr marL="703791" indent="-703791" defTabSz="434340">
              <a:lnSpc>
                <a:spcPct val="100000"/>
              </a:lnSpc>
              <a:spcBef>
                <a:spcPts val="0"/>
              </a:spcBef>
              <a:buSzPct val="100000"/>
              <a:buAutoNum type="alphaUcPeriod" startAt="1"/>
              <a:defRPr sz="3800">
                <a:solidFill>
                  <a:srgbClr val="1C1D1F"/>
                </a:solidFill>
                <a:latin typeface="Helvetica"/>
                <a:ea typeface="Helvetica"/>
                <a:cs typeface="Helvetica"/>
                <a:sym typeface="Helvetica"/>
              </a:defRPr>
            </a:pPr>
            <a:r>
              <a:t>In your appspec.yml file, include an AfterAllowTraffic hook that checks on the completion of the Step Function execution</a:t>
            </a:r>
            <a:br/>
          </a:p>
          <a:p>
            <a:pPr marL="703791" indent="-703791" defTabSz="434340">
              <a:lnSpc>
                <a:spcPct val="100000"/>
              </a:lnSpc>
              <a:spcBef>
                <a:spcPts val="0"/>
              </a:spcBef>
              <a:buSzPct val="100000"/>
              <a:buAutoNum type="alphaUcPeriod" startAt="1"/>
              <a:defRPr sz="3800">
                <a:solidFill>
                  <a:srgbClr val="1C1D1F"/>
                </a:solidFill>
                <a:latin typeface="Helvetica"/>
                <a:ea typeface="Helvetica"/>
                <a:cs typeface="Helvetica"/>
                <a:sym typeface="Helvetica"/>
              </a:defRPr>
            </a:pPr>
            <a:r>
              <a:t>Include an extra step in the Step Function to signal to CodeDeploy the completion of the restructuring and serve new traffic to the new Lambda function</a:t>
            </a:r>
            <a:br/>
          </a:p>
          <a:p>
            <a:pPr marL="703791" indent="-703791" defTabSz="434340">
              <a:lnSpc>
                <a:spcPct val="100000"/>
              </a:lnSpc>
              <a:spcBef>
                <a:spcPts val="0"/>
              </a:spcBef>
              <a:buSzPct val="100000"/>
              <a:buAutoNum type="alphaUcPeriod" startAt="1"/>
              <a:defRPr sz="3800">
                <a:solidFill>
                  <a:srgbClr val="1C1D1F"/>
                </a:solidFill>
                <a:latin typeface="Helvetica"/>
                <a:ea typeface="Helvetica"/>
                <a:cs typeface="Helvetica"/>
                <a:sym typeface="Helvetica"/>
              </a:defRPr>
            </a:pPr>
            <a:r>
              <a:t>In your appspec.yml file, include a BeforeAllowTraffic hook that checks on the completion of the Step Function execution</a:t>
            </a:r>
            <a:br/>
          </a:p>
          <a:p>
            <a:pPr marL="703791" indent="-703791" defTabSz="434340">
              <a:lnSpc>
                <a:spcPct val="100000"/>
              </a:lnSpc>
              <a:spcBef>
                <a:spcPts val="0"/>
              </a:spcBef>
              <a:buSzPct val="100000"/>
              <a:buAutoNum type="alphaUcPeriod" startAt="1"/>
              <a:defRPr sz="3800">
                <a:solidFill>
                  <a:srgbClr val="1C1D1F"/>
                </a:solidFill>
                <a:latin typeface="Helvetica"/>
                <a:ea typeface="Helvetica"/>
                <a:cs typeface="Helvetica"/>
                <a:sym typeface="Helvetica"/>
              </a:defRPr>
            </a:pPr>
            <a:r>
              <a:t>Enable Canary Deployment in CodeDeploy so that only a fraction of the service is served by the new Lambda function while the restructuring is happening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he DevOps team at your company is using CodeDeploy to deploy new versions of a Lambda function after it has passed a CodeBuild check via your CodePipeline. Before deploying, the CodePipeline has a step in which it optionally kickstarts a restructuring o"/>
          <p:cNvSpPr txBox="1"/>
          <p:nvPr>
            <p:ph type="body" idx="1"/>
          </p:nvPr>
        </p:nvSpPr>
        <p:spPr>
          <a:xfrm>
            <a:off x="1206500" y="591272"/>
            <a:ext cx="21971000" cy="11913244"/>
          </a:xfrm>
          <a:prstGeom prst="rect">
            <a:avLst/>
          </a:prstGeom>
        </p:spPr>
        <p:txBody>
          <a:bodyPr/>
          <a:lstStyle/>
          <a:p>
            <a:pPr marL="0" indent="0" defTabSz="434340">
              <a:lnSpc>
                <a:spcPct val="100000"/>
              </a:lnSpc>
              <a:spcBef>
                <a:spcPts val="0"/>
              </a:spcBef>
              <a:buSzTx/>
              <a:buNone/>
              <a:defRPr b="1" sz="3800">
                <a:solidFill>
                  <a:srgbClr val="1C1D1F"/>
                </a:solidFill>
                <a:latin typeface="Helvetica"/>
                <a:ea typeface="Helvetica"/>
                <a:cs typeface="Helvetica"/>
                <a:sym typeface="Helvetica"/>
              </a:defRPr>
            </a:pPr>
            <a:r>
              <a:t>The DevOps team at your company is using CodeDeploy to deploy new versions of a Lambda function after it has passed a CodeBuild check via your CodePipeline. Before deploying, the CodePipeline has a step in which it optionally kickstarts a restructuring of files on an S3 bucket that is forward compatible. That restructuring is done using a Step Function execution which invokes a Fargate task. The new Lambda function cannot work until the restructuring task has fully completed.</a:t>
            </a:r>
          </a:p>
          <a:p>
            <a:pPr marL="0" indent="0" defTabSz="434340">
              <a:lnSpc>
                <a:spcPct val="100000"/>
              </a:lnSpc>
              <a:spcBef>
                <a:spcPts val="0"/>
              </a:spcBef>
              <a:buSzTx/>
              <a:buNone/>
              <a:defRPr b="1" sz="3800">
                <a:solidFill>
                  <a:srgbClr val="1C1D1F"/>
                </a:solidFill>
                <a:latin typeface="Helvetica"/>
                <a:ea typeface="Helvetica"/>
                <a:cs typeface="Helvetica"/>
                <a:sym typeface="Helvetica"/>
              </a:defRPr>
            </a:pPr>
            <a:r>
              <a:t>As a DevOps Engineer, how can you ensure traffic isn't served to your new Lambda function until the task is completed?</a:t>
            </a:r>
          </a:p>
          <a:p>
            <a:pPr marL="0" indent="0" defTabSz="434340">
              <a:lnSpc>
                <a:spcPct val="100000"/>
              </a:lnSpc>
              <a:spcBef>
                <a:spcPts val="0"/>
              </a:spcBef>
              <a:buSzTx/>
              <a:buNone/>
              <a:defRPr b="1" sz="3800">
                <a:solidFill>
                  <a:srgbClr val="1C1D1F"/>
                </a:solidFill>
                <a:latin typeface="Helvetica"/>
                <a:ea typeface="Helvetica"/>
                <a:cs typeface="Helvetica"/>
                <a:sym typeface="Helvetica"/>
              </a:defRPr>
            </a:pPr>
          </a:p>
          <a:p>
            <a:pPr marL="703791" indent="-703791" defTabSz="434340">
              <a:lnSpc>
                <a:spcPct val="100000"/>
              </a:lnSpc>
              <a:spcBef>
                <a:spcPts val="0"/>
              </a:spcBef>
              <a:buSzPct val="100000"/>
              <a:buAutoNum type="alphaUcPeriod" startAt="1"/>
              <a:defRPr sz="3800">
                <a:solidFill>
                  <a:srgbClr val="D5D5D5"/>
                </a:solidFill>
                <a:latin typeface="Helvetica"/>
                <a:ea typeface="Helvetica"/>
                <a:cs typeface="Helvetica"/>
                <a:sym typeface="Helvetica"/>
              </a:defRPr>
            </a:pPr>
            <a:r>
              <a:t>In your appspec.yml file, include an AfterAllowTraffic hook that checks on the completion of the Step Function execution</a:t>
            </a:r>
            <a:br/>
          </a:p>
          <a:p>
            <a:pPr marL="703791" indent="-703791" defTabSz="434340">
              <a:lnSpc>
                <a:spcPct val="100000"/>
              </a:lnSpc>
              <a:spcBef>
                <a:spcPts val="0"/>
              </a:spcBef>
              <a:buSzPct val="100000"/>
              <a:buAutoNum type="alphaUcPeriod" startAt="1"/>
              <a:defRPr sz="3800">
                <a:solidFill>
                  <a:srgbClr val="D5D5D5"/>
                </a:solidFill>
                <a:latin typeface="Helvetica"/>
                <a:ea typeface="Helvetica"/>
                <a:cs typeface="Helvetica"/>
                <a:sym typeface="Helvetica"/>
              </a:defRPr>
            </a:pPr>
            <a:r>
              <a:t>Include an extra step in the Step Function to signal to CodeDeploy the completion of the restructuring and serve new traffic to the new Lambda function</a:t>
            </a:r>
            <a:br/>
          </a:p>
          <a:p>
            <a:pPr marL="703791" indent="-703791" defTabSz="434340">
              <a:lnSpc>
                <a:spcPct val="100000"/>
              </a:lnSpc>
              <a:spcBef>
                <a:spcPts val="0"/>
              </a:spcBef>
              <a:buSzPct val="100000"/>
              <a:buAutoNum type="alphaUcPeriod" startAt="1"/>
              <a:defRPr sz="3800">
                <a:solidFill>
                  <a:srgbClr val="1C1D1F"/>
                </a:solidFill>
                <a:latin typeface="Helvetica"/>
                <a:ea typeface="Helvetica"/>
                <a:cs typeface="Helvetica"/>
                <a:sym typeface="Helvetica"/>
              </a:defRPr>
            </a:pPr>
            <a:r>
              <a:t>In your appspec.yml file, include a BeforeAllowTraffic hook that checks on the completion of the Step Function execution</a:t>
            </a:r>
            <a:br/>
          </a:p>
          <a:p>
            <a:pPr marL="703791" indent="-703791" defTabSz="434340">
              <a:lnSpc>
                <a:spcPct val="100000"/>
              </a:lnSpc>
              <a:spcBef>
                <a:spcPts val="0"/>
              </a:spcBef>
              <a:buSzPct val="100000"/>
              <a:buAutoNum type="alphaUcPeriod" startAt="1"/>
              <a:defRPr sz="3800">
                <a:solidFill>
                  <a:srgbClr val="D5D5D5"/>
                </a:solidFill>
                <a:latin typeface="Helvetica"/>
                <a:ea typeface="Helvetica"/>
                <a:cs typeface="Helvetica"/>
                <a:sym typeface="Helvetica"/>
              </a:defRPr>
            </a:pPr>
            <a:r>
              <a:t>Enable Canary Deployment in CodeDeploy so that only a fraction of the service is served by the new Lambda function while the restructuring is happening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bout Me"/>
          <p:cNvSpPr txBox="1"/>
          <p:nvPr>
            <p:ph type="title"/>
          </p:nvPr>
        </p:nvSpPr>
        <p:spPr>
          <a:prstGeom prst="rect">
            <a:avLst/>
          </a:prstGeom>
        </p:spPr>
        <p:txBody>
          <a:bodyPr/>
          <a:lstStyle/>
          <a:p>
            <a:pPr/>
            <a:r>
              <a:t>About Me</a:t>
            </a:r>
          </a:p>
        </p:txBody>
      </p:sp>
      <p:sp>
        <p:nvSpPr>
          <p:cNvPr id="156" name="Slide Subtitle"/>
          <p:cNvSpPr txBox="1"/>
          <p:nvPr>
            <p:ph type="body" idx="21"/>
          </p:nvPr>
        </p:nvSpPr>
        <p:spPr>
          <a:prstGeom prst="rect">
            <a:avLst/>
          </a:prstGeom>
        </p:spPr>
        <p:txBody>
          <a:bodyPr/>
          <a:lstStyle/>
          <a:p>
            <a:pPr/>
          </a:p>
        </p:txBody>
      </p:sp>
      <p:sp>
        <p:nvSpPr>
          <p:cNvPr id="157" name="Slide bullet tex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he DevOps team at an e-commerce company is working with the in-house security team to improve the security workflow of the code release process. The DevOps team would like to initiate a 3rd party code vulnerability analysis tool for every push done to c"/>
          <p:cNvSpPr txBox="1"/>
          <p:nvPr>
            <p:ph type="body" idx="1"/>
          </p:nvPr>
        </p:nvSpPr>
        <p:spPr>
          <a:xfrm>
            <a:off x="1206500" y="591272"/>
            <a:ext cx="21971000" cy="11913244"/>
          </a:xfrm>
          <a:prstGeom prst="rect">
            <a:avLst/>
          </a:prstGeom>
        </p:spPr>
        <p:txBody>
          <a:bodyPr/>
          <a:lstStyle/>
          <a:p>
            <a:pPr marL="0" indent="0" defTabSz="374904">
              <a:lnSpc>
                <a:spcPct val="100000"/>
              </a:lnSpc>
              <a:spcBef>
                <a:spcPts val="0"/>
              </a:spcBef>
              <a:buSzTx/>
              <a:buNone/>
              <a:defRPr b="1" sz="3280">
                <a:solidFill>
                  <a:srgbClr val="1C1D1F"/>
                </a:solidFill>
                <a:latin typeface="Helvetica"/>
                <a:ea typeface="Helvetica"/>
                <a:cs typeface="Helvetica"/>
                <a:sym typeface="Helvetica"/>
              </a:defRPr>
            </a:pPr>
            <a:r>
              <a:t>The DevOps team at an e-commerce company is working with the in-house security team to improve the security workflow of the code release process. The DevOps team would like to initiate a 3rd party code vulnerability analysis tool for every push done to code in your CodeCommit repository. The code has to be sent via an external API.</a:t>
            </a:r>
          </a:p>
          <a:p>
            <a:pPr marL="0" indent="0" defTabSz="374904">
              <a:lnSpc>
                <a:spcPct val="100000"/>
              </a:lnSpc>
              <a:spcBef>
                <a:spcPts val="0"/>
              </a:spcBef>
              <a:buSzTx/>
              <a:buNone/>
              <a:defRPr b="1" sz="3280">
                <a:solidFill>
                  <a:srgbClr val="1C1D1F"/>
                </a:solidFill>
                <a:latin typeface="Helvetica"/>
                <a:ea typeface="Helvetica"/>
                <a:cs typeface="Helvetica"/>
                <a:sym typeface="Helvetica"/>
              </a:defRPr>
            </a:pPr>
            <a:r>
              <a:t>How would you implement this most efficiently?</a:t>
            </a:r>
          </a:p>
          <a:p>
            <a:pPr marL="0" indent="0" defTabSz="374904">
              <a:lnSpc>
                <a:spcPct val="100000"/>
              </a:lnSpc>
              <a:spcBef>
                <a:spcPts val="0"/>
              </a:spcBef>
              <a:buSzTx/>
              <a:buNone/>
              <a:defRPr b="1" sz="3280">
                <a:solidFill>
                  <a:srgbClr val="1C1D1F"/>
                </a:solidFill>
                <a:latin typeface="Helvetica"/>
                <a:ea typeface="Helvetica"/>
                <a:cs typeface="Helvetica"/>
                <a:sym typeface="Helvetica"/>
              </a:defRPr>
            </a:pPr>
          </a:p>
          <a:p>
            <a:pPr marL="607483" indent="-607483" defTabSz="374904">
              <a:lnSpc>
                <a:spcPct val="100000"/>
              </a:lnSpc>
              <a:spcBef>
                <a:spcPts val="0"/>
              </a:spcBef>
              <a:buSzPct val="100000"/>
              <a:buAutoNum type="alphaUcPeriod" startAt="1"/>
              <a:defRPr sz="3280">
                <a:solidFill>
                  <a:srgbClr val="1C1D1F"/>
                </a:solidFill>
                <a:latin typeface="Helvetica"/>
                <a:ea typeface="Helvetica"/>
                <a:cs typeface="Helvetica"/>
                <a:sym typeface="Helvetica"/>
              </a:defRPr>
            </a:pPr>
            <a:r>
              <a:t>Create a CloudWatch Event rule on a schedule of 5 minutes that triggers a Lambda function that will check for new commits done on your CodeCommit repository. If new commits are detected, download and zip the code and then send it to the 3rd party API</a:t>
            </a:r>
            <a:br/>
          </a:p>
          <a:p>
            <a:pPr marL="607483" indent="-607483" defTabSz="374904">
              <a:lnSpc>
                <a:spcPct val="100000"/>
              </a:lnSpc>
              <a:spcBef>
                <a:spcPts val="0"/>
              </a:spcBef>
              <a:buSzPct val="100000"/>
              <a:buAutoNum type="alphaUcPeriod" startAt="1"/>
              <a:defRPr sz="3280">
                <a:solidFill>
                  <a:srgbClr val="1C1D1F"/>
                </a:solidFill>
                <a:latin typeface="Helvetica"/>
                <a:ea typeface="Helvetica"/>
                <a:cs typeface="Helvetica"/>
                <a:sym typeface="Helvetica"/>
              </a:defRPr>
            </a:pPr>
            <a:r>
              <a:t>Create a CloudWatch Event rule on your CodeCommit repository that reacts to pushes. As a target, choose an S3 bucket so that the code will be automatically zipped into S3. Create an S3 Event rule to trigger a Lambda function that will retrieve the zipped code from S3 and send it to the 3rd party API</a:t>
            </a:r>
          </a:p>
          <a:p>
            <a:pPr marL="0" indent="0" defTabSz="374904">
              <a:lnSpc>
                <a:spcPct val="100000"/>
              </a:lnSpc>
              <a:spcBef>
                <a:spcPts val="0"/>
              </a:spcBef>
              <a:buSzTx/>
              <a:buNone/>
              <a:defRPr sz="3280">
                <a:solidFill>
                  <a:srgbClr val="1C1D1F"/>
                </a:solidFill>
                <a:latin typeface="Helvetica"/>
                <a:ea typeface="Helvetica"/>
                <a:cs typeface="Helvetica"/>
                <a:sym typeface="Helvetica"/>
              </a:defRPr>
            </a:pPr>
          </a:p>
          <a:p>
            <a:pPr marL="607483" indent="-607483" defTabSz="374904">
              <a:lnSpc>
                <a:spcPct val="100000"/>
              </a:lnSpc>
              <a:spcBef>
                <a:spcPts val="0"/>
              </a:spcBef>
              <a:buSzPct val="100000"/>
              <a:buAutoNum type="alphaUcPeriod" startAt="3"/>
              <a:defRPr sz="3280">
                <a:solidFill>
                  <a:srgbClr val="1C1D1F"/>
                </a:solidFill>
                <a:latin typeface="Helvetica"/>
                <a:ea typeface="Helvetica"/>
                <a:cs typeface="Helvetica"/>
                <a:sym typeface="Helvetica"/>
              </a:defRPr>
            </a:pPr>
            <a:r>
              <a:t>Create a CodeCommit hook on an EC2 instance that streams changes from CodeCommit into the local filesystem. A cron job on the EC2 instance will zip the code and send it to the 3rd party API upon changes being detected</a:t>
            </a:r>
            <a:br/>
          </a:p>
          <a:p>
            <a:pPr marL="607483" indent="-607483" defTabSz="374904">
              <a:lnSpc>
                <a:spcPct val="100000"/>
              </a:lnSpc>
              <a:spcBef>
                <a:spcPts val="0"/>
              </a:spcBef>
              <a:buSzPct val="100000"/>
              <a:buAutoNum type="alphaUcPeriod" startAt="3"/>
              <a:defRPr sz="3280">
                <a:solidFill>
                  <a:srgbClr val="1C1D1F"/>
                </a:solidFill>
                <a:latin typeface="Helvetica"/>
                <a:ea typeface="Helvetica"/>
                <a:cs typeface="Helvetica"/>
                <a:sym typeface="Helvetica"/>
              </a:defRPr>
            </a:pPr>
            <a:r>
              <a:t>Create a CloudWatch Event rule on your CodeCommit repository that reacts to pushes. As a target, choose an AWS Lambda function that will request the code from CodeCommit, zip it and send it to the 3rd party API</a:t>
            </a:r>
            <a:br/>
            <a:br/>
          </a:p>
          <a:p>
            <a:pPr marL="607483" indent="-607483" defTabSz="374904">
              <a:lnSpc>
                <a:spcPct val="100000"/>
              </a:lnSpc>
              <a:spcBef>
                <a:spcPts val="0"/>
              </a:spcBef>
              <a:buSzPct val="100000"/>
              <a:buAutoNum type="alphaUcPeriod" startAt="3"/>
              <a:defRPr sz="3280">
                <a:solidFill>
                  <a:srgbClr val="1C1D1F"/>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he DevOps team at an e-commerce company is working with the in-house security team to improve the security workflow of the code release process. The DevOps team would like to initiate a 3rd party code vulnerability analysis tool for every push done to c"/>
          <p:cNvSpPr txBox="1"/>
          <p:nvPr>
            <p:ph type="body" idx="1"/>
          </p:nvPr>
        </p:nvSpPr>
        <p:spPr>
          <a:xfrm>
            <a:off x="1206500" y="591272"/>
            <a:ext cx="21971000" cy="11913244"/>
          </a:xfrm>
          <a:prstGeom prst="rect">
            <a:avLst/>
          </a:prstGeom>
        </p:spPr>
        <p:txBody>
          <a:bodyPr/>
          <a:lstStyle/>
          <a:p>
            <a:pPr marL="0" indent="0" defTabSz="374904">
              <a:lnSpc>
                <a:spcPct val="100000"/>
              </a:lnSpc>
              <a:spcBef>
                <a:spcPts val="0"/>
              </a:spcBef>
              <a:buSzTx/>
              <a:buNone/>
              <a:defRPr b="1" sz="3280">
                <a:solidFill>
                  <a:srgbClr val="1C1D1F"/>
                </a:solidFill>
                <a:latin typeface="Helvetica"/>
                <a:ea typeface="Helvetica"/>
                <a:cs typeface="Helvetica"/>
                <a:sym typeface="Helvetica"/>
              </a:defRPr>
            </a:pPr>
            <a:r>
              <a:t>The DevOps team at an e-commerce company is working with the in-house security team to improve the security workflow of the code release process. The DevOps team would like to initiate a 3rd party code vulnerability analysis tool for every push done to code in your CodeCommit repository. The code has to be sent via an external API.</a:t>
            </a:r>
          </a:p>
          <a:p>
            <a:pPr marL="0" indent="0" defTabSz="374904">
              <a:lnSpc>
                <a:spcPct val="100000"/>
              </a:lnSpc>
              <a:spcBef>
                <a:spcPts val="0"/>
              </a:spcBef>
              <a:buSzTx/>
              <a:buNone/>
              <a:defRPr b="1" sz="3280">
                <a:solidFill>
                  <a:srgbClr val="1C1D1F"/>
                </a:solidFill>
                <a:latin typeface="Helvetica"/>
                <a:ea typeface="Helvetica"/>
                <a:cs typeface="Helvetica"/>
                <a:sym typeface="Helvetica"/>
              </a:defRPr>
            </a:pPr>
            <a:r>
              <a:t>How would you implement this most efficiently?</a:t>
            </a:r>
          </a:p>
          <a:p>
            <a:pPr marL="0" indent="0" defTabSz="374904">
              <a:lnSpc>
                <a:spcPct val="100000"/>
              </a:lnSpc>
              <a:spcBef>
                <a:spcPts val="0"/>
              </a:spcBef>
              <a:buSzTx/>
              <a:buNone/>
              <a:defRPr b="1" sz="3280">
                <a:solidFill>
                  <a:srgbClr val="1C1D1F"/>
                </a:solidFill>
                <a:latin typeface="Helvetica"/>
                <a:ea typeface="Helvetica"/>
                <a:cs typeface="Helvetica"/>
                <a:sym typeface="Helvetica"/>
              </a:defRPr>
            </a:pPr>
          </a:p>
          <a:p>
            <a:pPr marL="607483" indent="-607483" defTabSz="374904">
              <a:lnSpc>
                <a:spcPct val="100000"/>
              </a:lnSpc>
              <a:spcBef>
                <a:spcPts val="0"/>
              </a:spcBef>
              <a:buSzPct val="100000"/>
              <a:buAutoNum type="alphaUcPeriod" startAt="1"/>
              <a:defRPr sz="3280">
                <a:solidFill>
                  <a:srgbClr val="D5D5D5"/>
                </a:solidFill>
                <a:latin typeface="Helvetica"/>
                <a:ea typeface="Helvetica"/>
                <a:cs typeface="Helvetica"/>
                <a:sym typeface="Helvetica"/>
              </a:defRPr>
            </a:pPr>
            <a:r>
              <a:t>Create a CloudWatch Event rule on a schedule of 5 minutes that triggers a Lambda function that will check for new commits done on your CodeCommit repository. If new commits are detected, download and zip the code and then send it to the 3rd party API</a:t>
            </a:r>
            <a:br/>
          </a:p>
          <a:p>
            <a:pPr marL="607483" indent="-607483" defTabSz="374904">
              <a:lnSpc>
                <a:spcPct val="100000"/>
              </a:lnSpc>
              <a:spcBef>
                <a:spcPts val="0"/>
              </a:spcBef>
              <a:buSzPct val="100000"/>
              <a:buAutoNum type="alphaUcPeriod" startAt="1"/>
              <a:defRPr sz="3280">
                <a:solidFill>
                  <a:srgbClr val="D5D5D5"/>
                </a:solidFill>
                <a:latin typeface="Helvetica"/>
                <a:ea typeface="Helvetica"/>
                <a:cs typeface="Helvetica"/>
                <a:sym typeface="Helvetica"/>
              </a:defRPr>
            </a:pPr>
            <a:r>
              <a:t>Create a CloudWatch Event rule on your CodeCommit repository that reacts to pushes. As a target, choose an S3 bucket so that the code will be automatically zipped into S3. Create an S3 Event rule to trigger a Lambda function that will retrieve the zipped code from S3 and send it to the 3rd party API</a:t>
            </a:r>
          </a:p>
          <a:p>
            <a:pPr marL="0" indent="0" defTabSz="374904">
              <a:lnSpc>
                <a:spcPct val="100000"/>
              </a:lnSpc>
              <a:spcBef>
                <a:spcPts val="0"/>
              </a:spcBef>
              <a:buSzTx/>
              <a:buNone/>
              <a:defRPr sz="3280">
                <a:solidFill>
                  <a:srgbClr val="D5D5D5"/>
                </a:solidFill>
                <a:latin typeface="Helvetica"/>
                <a:ea typeface="Helvetica"/>
                <a:cs typeface="Helvetica"/>
                <a:sym typeface="Helvetica"/>
              </a:defRPr>
            </a:pPr>
          </a:p>
          <a:p>
            <a:pPr marL="607483" indent="-607483" defTabSz="374904">
              <a:lnSpc>
                <a:spcPct val="100000"/>
              </a:lnSpc>
              <a:spcBef>
                <a:spcPts val="0"/>
              </a:spcBef>
              <a:buSzPct val="100000"/>
              <a:buAutoNum type="alphaUcPeriod" startAt="3"/>
              <a:defRPr sz="3280">
                <a:solidFill>
                  <a:srgbClr val="D5D5D5"/>
                </a:solidFill>
                <a:latin typeface="Helvetica"/>
                <a:ea typeface="Helvetica"/>
                <a:cs typeface="Helvetica"/>
                <a:sym typeface="Helvetica"/>
              </a:defRPr>
            </a:pPr>
            <a:r>
              <a:t>Create a CodeCommit hook on an EC2 instance that streams changes from CodeCommit into the local filesystem. A cron job on the EC2 instance will zip the code and send it to the 3rd party API upon changes being detected</a:t>
            </a:r>
            <a:br/>
          </a:p>
          <a:p>
            <a:pPr marL="607483" indent="-607483" defTabSz="374904">
              <a:lnSpc>
                <a:spcPct val="100000"/>
              </a:lnSpc>
              <a:spcBef>
                <a:spcPts val="0"/>
              </a:spcBef>
              <a:buSzPct val="100000"/>
              <a:buAutoNum type="alphaUcPeriod" startAt="3"/>
              <a:defRPr sz="3280">
                <a:solidFill>
                  <a:srgbClr val="1C1D1F"/>
                </a:solidFill>
                <a:latin typeface="Helvetica"/>
                <a:ea typeface="Helvetica"/>
                <a:cs typeface="Helvetica"/>
                <a:sym typeface="Helvetica"/>
              </a:defRPr>
            </a:pPr>
            <a:r>
              <a:t>Create a CloudWatch Event rule on your CodeCommit repository that reacts to pushes. As a target, choose an AWS Lambda function that will request the code from CodeCommit, zip it and send it to the 3rd party API</a:t>
            </a:r>
            <a:br/>
            <a:br/>
          </a:p>
          <a:p>
            <a:pPr marL="607483" indent="-607483" defTabSz="374904">
              <a:lnSpc>
                <a:spcPct val="100000"/>
              </a:lnSpc>
              <a:spcBef>
                <a:spcPts val="0"/>
              </a:spcBef>
              <a:buSzPct val="100000"/>
              <a:buAutoNum type="alphaUcPeriod" startAt="3"/>
              <a:defRPr sz="3280">
                <a:solidFill>
                  <a:srgbClr val="1C1D1F"/>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he DevOps team at a business travel solutions company wants to use CodeDeploy to ensure zero downtime during deployments through rolling updates. The team wants to deploy the company's web application on a set of 5 EC2 instances running behind an Applic"/>
          <p:cNvSpPr txBox="1"/>
          <p:nvPr>
            <p:ph type="body" idx="1"/>
          </p:nvPr>
        </p:nvSpPr>
        <p:spPr>
          <a:xfrm>
            <a:off x="1206500" y="591272"/>
            <a:ext cx="21971000" cy="11913244"/>
          </a:xfrm>
          <a:prstGeom prst="rect">
            <a:avLst/>
          </a:prstGeom>
        </p:spPr>
        <p:txBody>
          <a:bodyPr/>
          <a:lstStyle/>
          <a:p>
            <a:pPr marL="0" indent="0" defTabSz="416052">
              <a:lnSpc>
                <a:spcPct val="100000"/>
              </a:lnSpc>
              <a:spcBef>
                <a:spcPts val="0"/>
              </a:spcBef>
              <a:buSzTx/>
              <a:buNone/>
              <a:defRPr b="1" sz="3640">
                <a:solidFill>
                  <a:srgbClr val="1C1D1F"/>
                </a:solidFill>
                <a:latin typeface="Helvetica"/>
                <a:ea typeface="Helvetica"/>
                <a:cs typeface="Helvetica"/>
                <a:sym typeface="Helvetica"/>
              </a:defRPr>
            </a:pPr>
            <a:r>
              <a:t>The DevOps team at a business travel solutions company wants to use CodeDeploy to ensure zero downtime during deployments through rolling updates. The team wants to deploy the company's web application on a set of 5 EC2 instances running behind an Application Load Balancer. The team would like the deployment to be gradual and to automatically rollback in case of a failed deployment, which is determined by the application not being able to pass health checks.</a:t>
            </a:r>
          </a:p>
          <a:p>
            <a:pPr marL="0" indent="0" defTabSz="416052">
              <a:lnSpc>
                <a:spcPct val="100000"/>
              </a:lnSpc>
              <a:spcBef>
                <a:spcPts val="0"/>
              </a:spcBef>
              <a:buSzTx/>
              <a:buNone/>
              <a:defRPr b="1" sz="3640">
                <a:solidFill>
                  <a:srgbClr val="1C1D1F"/>
                </a:solidFill>
                <a:latin typeface="Helvetica"/>
                <a:ea typeface="Helvetica"/>
                <a:cs typeface="Helvetica"/>
                <a:sym typeface="Helvetica"/>
              </a:defRPr>
            </a:pPr>
            <a:r>
              <a:t>Which of the following options would you recommend for the given use-case?</a:t>
            </a:r>
          </a:p>
          <a:p>
            <a:pPr marL="0" indent="0" defTabSz="416052">
              <a:lnSpc>
                <a:spcPct val="100000"/>
              </a:lnSpc>
              <a:spcBef>
                <a:spcPts val="0"/>
              </a:spcBef>
              <a:buSzTx/>
              <a:buNone/>
              <a:defRPr b="1" sz="3640">
                <a:solidFill>
                  <a:srgbClr val="1C1D1F"/>
                </a:solidFill>
                <a:latin typeface="Helvetica"/>
                <a:ea typeface="Helvetica"/>
                <a:cs typeface="Helvetica"/>
                <a:sym typeface="Helvetica"/>
              </a:defRPr>
            </a:pPr>
          </a:p>
          <a:p>
            <a:pPr marL="674158" indent="-674158" defTabSz="416052">
              <a:lnSpc>
                <a:spcPct val="100000"/>
              </a:lnSpc>
              <a:spcBef>
                <a:spcPts val="0"/>
              </a:spcBef>
              <a:buSzPct val="100000"/>
              <a:buAutoNum type="alphaUcPeriod" startAt="1"/>
              <a:defRPr sz="3640">
                <a:solidFill>
                  <a:srgbClr val="1C1D1F"/>
                </a:solidFill>
                <a:latin typeface="Helvetica"/>
                <a:ea typeface="Helvetica"/>
                <a:cs typeface="Helvetica"/>
                <a:sym typeface="Helvetica"/>
              </a:defRPr>
            </a:pPr>
            <a:r>
              <a:t>In the ValidateService hook in appspec.yml, verify the service is properly running. Configure CodeDeploy to rollback on deployment failures. In case the hook fails, then CodeDeploy will rollback</a:t>
            </a:r>
            <a:br/>
          </a:p>
          <a:p>
            <a:pPr marL="674158" indent="-674158" defTabSz="416052">
              <a:lnSpc>
                <a:spcPct val="100000"/>
              </a:lnSpc>
              <a:spcBef>
                <a:spcPts val="0"/>
              </a:spcBef>
              <a:buSzPct val="100000"/>
              <a:buAutoNum type="alphaUcPeriod" startAt="1"/>
              <a:defRPr sz="3640">
                <a:solidFill>
                  <a:srgbClr val="1C1D1F"/>
                </a:solidFill>
                <a:latin typeface="Helvetica"/>
                <a:ea typeface="Helvetica"/>
                <a:cs typeface="Helvetica"/>
                <a:sym typeface="Helvetica"/>
              </a:defRPr>
            </a:pPr>
            <a:r>
              <a:t>In the AfterInstall hook in appspec.yml, verify the service is properly running. Configure CodeDeploy to rollback on deployment failures. In case the hook fails, then CodeDeploy will rollback</a:t>
            </a:r>
            <a:br/>
          </a:p>
          <a:p>
            <a:pPr marL="674158" indent="-674158" defTabSz="416052">
              <a:lnSpc>
                <a:spcPct val="100000"/>
              </a:lnSpc>
              <a:spcBef>
                <a:spcPts val="0"/>
              </a:spcBef>
              <a:buSzPct val="100000"/>
              <a:buAutoNum type="alphaUcPeriod" startAt="1"/>
              <a:defRPr sz="3640">
                <a:solidFill>
                  <a:srgbClr val="1C1D1F"/>
                </a:solidFill>
                <a:latin typeface="Helvetica"/>
                <a:ea typeface="Helvetica"/>
                <a:cs typeface="Helvetica"/>
                <a:sym typeface="Helvetica"/>
              </a:defRPr>
            </a:pPr>
            <a:r>
              <a:t>Integrate CodeDeploy with the Application Load Balancer. In case the Application Load Balancers fails the health checks on the instances where the new version has been deployed, it will notify CodeDeploy. Configure CodeDeploy to rollback on deployment failures</a:t>
            </a:r>
            <a:br/>
          </a:p>
          <a:p>
            <a:pPr marL="674158" indent="-674158" defTabSz="416052">
              <a:lnSpc>
                <a:spcPct val="100000"/>
              </a:lnSpc>
              <a:spcBef>
                <a:spcPts val="0"/>
              </a:spcBef>
              <a:buSzPct val="100000"/>
              <a:buAutoNum type="alphaUcPeriod" startAt="1"/>
              <a:defRPr sz="3640">
                <a:solidFill>
                  <a:srgbClr val="1C1D1F"/>
                </a:solidFill>
                <a:latin typeface="Helvetica"/>
                <a:ea typeface="Helvetica"/>
                <a:cs typeface="Helvetica"/>
                <a:sym typeface="Helvetica"/>
              </a:defRPr>
            </a:pPr>
            <a:r>
              <a:t>Create a CloudWatch Event rule on CodeDeploy to invoke a Lambda function upon deployment on every instance. The Lambda function tests the health check, and if it fails, stops the CodeDeploy deployment using the StopDeployment API, and then start a new deployment of the old version using the CreateDeployment API</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he DevOps team at a business travel solutions company wants to use CodeDeploy to ensure zero downtime during deployments through rolling updates. The team wants to deploy the company's web application on a set of 5 EC2 instances running behind an Applic"/>
          <p:cNvSpPr txBox="1"/>
          <p:nvPr>
            <p:ph type="body" idx="1"/>
          </p:nvPr>
        </p:nvSpPr>
        <p:spPr>
          <a:xfrm>
            <a:off x="1206500" y="591272"/>
            <a:ext cx="21971000" cy="11913244"/>
          </a:xfrm>
          <a:prstGeom prst="rect">
            <a:avLst/>
          </a:prstGeom>
        </p:spPr>
        <p:txBody>
          <a:bodyPr/>
          <a:lstStyle/>
          <a:p>
            <a:pPr marL="0" indent="0" defTabSz="416052">
              <a:lnSpc>
                <a:spcPct val="100000"/>
              </a:lnSpc>
              <a:spcBef>
                <a:spcPts val="0"/>
              </a:spcBef>
              <a:buSzTx/>
              <a:buNone/>
              <a:defRPr b="1" sz="3640">
                <a:solidFill>
                  <a:srgbClr val="1C1D1F"/>
                </a:solidFill>
                <a:latin typeface="Helvetica"/>
                <a:ea typeface="Helvetica"/>
                <a:cs typeface="Helvetica"/>
                <a:sym typeface="Helvetica"/>
              </a:defRPr>
            </a:pPr>
            <a:r>
              <a:t>The DevOps team at a business travel solutions company wants to use CodeDeploy to ensure zero downtime during deployments through rolling updates. The team wants to deploy the company's web application on a set of 5 EC2 instances running behind an Application Load Balancer. The team would like the deployment to be gradual and to automatically rollback in case of a failed deployment, which is determined by the application not being able to pass health checks.</a:t>
            </a:r>
          </a:p>
          <a:p>
            <a:pPr marL="0" indent="0" defTabSz="416052">
              <a:lnSpc>
                <a:spcPct val="100000"/>
              </a:lnSpc>
              <a:spcBef>
                <a:spcPts val="0"/>
              </a:spcBef>
              <a:buSzTx/>
              <a:buNone/>
              <a:defRPr b="1" sz="3640">
                <a:solidFill>
                  <a:srgbClr val="1C1D1F"/>
                </a:solidFill>
                <a:latin typeface="Helvetica"/>
                <a:ea typeface="Helvetica"/>
                <a:cs typeface="Helvetica"/>
                <a:sym typeface="Helvetica"/>
              </a:defRPr>
            </a:pPr>
            <a:r>
              <a:t>Which of the following options would you recommend for the given use-case?</a:t>
            </a:r>
          </a:p>
          <a:p>
            <a:pPr marL="0" indent="0" defTabSz="416052">
              <a:lnSpc>
                <a:spcPct val="100000"/>
              </a:lnSpc>
              <a:spcBef>
                <a:spcPts val="0"/>
              </a:spcBef>
              <a:buSzTx/>
              <a:buNone/>
              <a:defRPr b="1" sz="3640">
                <a:solidFill>
                  <a:srgbClr val="1C1D1F"/>
                </a:solidFill>
                <a:latin typeface="Helvetica"/>
                <a:ea typeface="Helvetica"/>
                <a:cs typeface="Helvetica"/>
                <a:sym typeface="Helvetica"/>
              </a:defRPr>
            </a:pPr>
          </a:p>
          <a:p>
            <a:pPr marL="674158" indent="-674158" defTabSz="416052">
              <a:lnSpc>
                <a:spcPct val="100000"/>
              </a:lnSpc>
              <a:spcBef>
                <a:spcPts val="0"/>
              </a:spcBef>
              <a:buSzPct val="100000"/>
              <a:buAutoNum type="alphaUcPeriod" startAt="1"/>
              <a:defRPr sz="3640">
                <a:solidFill>
                  <a:srgbClr val="1C1D1F"/>
                </a:solidFill>
                <a:latin typeface="Helvetica"/>
                <a:ea typeface="Helvetica"/>
                <a:cs typeface="Helvetica"/>
                <a:sym typeface="Helvetica"/>
              </a:defRPr>
            </a:pPr>
            <a:r>
              <a:t>In the ValidateService hook in appspec.yml, verify the service is properly running. Configure CodeDeploy to rollback on deployment failures. In case the hook fails, then CodeDeploy will rollback</a:t>
            </a:r>
            <a:br/>
          </a:p>
          <a:p>
            <a:pPr marL="674158" indent="-674158" defTabSz="416052">
              <a:lnSpc>
                <a:spcPct val="100000"/>
              </a:lnSpc>
              <a:spcBef>
                <a:spcPts val="0"/>
              </a:spcBef>
              <a:buSzPct val="100000"/>
              <a:buAutoNum type="alphaUcPeriod" startAt="1"/>
              <a:defRPr sz="3640">
                <a:solidFill>
                  <a:srgbClr val="D5D5D5"/>
                </a:solidFill>
                <a:latin typeface="Helvetica"/>
                <a:ea typeface="Helvetica"/>
                <a:cs typeface="Helvetica"/>
                <a:sym typeface="Helvetica"/>
              </a:defRPr>
            </a:pPr>
            <a:r>
              <a:t>In the AfterInstall hook in appspec.yml, verify the service is properly running. Configure CodeDeploy to rollback on deployment failures. In case the hook fails, then CodeDeploy will rollback</a:t>
            </a:r>
            <a:br/>
          </a:p>
          <a:p>
            <a:pPr marL="674158" indent="-674158" defTabSz="416052">
              <a:lnSpc>
                <a:spcPct val="100000"/>
              </a:lnSpc>
              <a:spcBef>
                <a:spcPts val="0"/>
              </a:spcBef>
              <a:buSzPct val="100000"/>
              <a:buAutoNum type="alphaUcPeriod" startAt="1"/>
              <a:defRPr sz="3640">
                <a:solidFill>
                  <a:srgbClr val="D5D5D5"/>
                </a:solidFill>
                <a:latin typeface="Helvetica"/>
                <a:ea typeface="Helvetica"/>
                <a:cs typeface="Helvetica"/>
                <a:sym typeface="Helvetica"/>
              </a:defRPr>
            </a:pPr>
            <a:r>
              <a:t>Integrate CodeDeploy with the Application Load Balancer. In case the Application Load Balancers fails the health checks on the instances where the new version has been deployed, it will notify CodeDeploy. Configure CodeDeploy to rollback on deployment failures</a:t>
            </a:r>
            <a:br/>
          </a:p>
          <a:p>
            <a:pPr marL="674158" indent="-674158" defTabSz="416052">
              <a:lnSpc>
                <a:spcPct val="100000"/>
              </a:lnSpc>
              <a:spcBef>
                <a:spcPts val="0"/>
              </a:spcBef>
              <a:buSzPct val="100000"/>
              <a:buAutoNum type="alphaUcPeriod" startAt="1"/>
              <a:defRPr sz="3640">
                <a:solidFill>
                  <a:srgbClr val="D5D5D5"/>
                </a:solidFill>
                <a:latin typeface="Helvetica"/>
                <a:ea typeface="Helvetica"/>
                <a:cs typeface="Helvetica"/>
                <a:sym typeface="Helvetica"/>
              </a:defRPr>
            </a:pPr>
            <a:r>
              <a:t>Create a CloudWatch Event rule on CodeDeploy to invoke a Lambda function upon deployment on every instance. The Lambda function tests the health check, and if it fails, stops the CodeDeploy deployment using the StopDeployment API, and then start a new deployment of the old version using the CreateDeployment API</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As part of the CICD pipeline, the DevOps team at a retail company wants to deploy the latest application code to a staging environment and the team also wants to ensure it can execute an automated functional test suite before deploying to production. The"/>
          <p:cNvSpPr txBox="1"/>
          <p:nvPr>
            <p:ph type="body" idx="1"/>
          </p:nvPr>
        </p:nvSpPr>
        <p:spPr>
          <a:xfrm>
            <a:off x="1206500" y="591272"/>
            <a:ext cx="21971000" cy="11913244"/>
          </a:xfrm>
          <a:prstGeom prst="rect">
            <a:avLst/>
          </a:prstGeom>
        </p:spPr>
        <p:txBody>
          <a:bodyPr/>
          <a:lstStyle/>
          <a:p>
            <a:pPr marL="0" indent="0" defTabSz="370331">
              <a:lnSpc>
                <a:spcPct val="100000"/>
              </a:lnSpc>
              <a:spcBef>
                <a:spcPts val="0"/>
              </a:spcBef>
              <a:buSzTx/>
              <a:buNone/>
              <a:defRPr b="1" sz="3240">
                <a:solidFill>
                  <a:srgbClr val="1C1D1F"/>
                </a:solidFill>
                <a:latin typeface="Helvetica"/>
                <a:ea typeface="Helvetica"/>
                <a:cs typeface="Helvetica"/>
                <a:sym typeface="Helvetica"/>
              </a:defRPr>
            </a:pPr>
            <a:r>
              <a:t>As part of the CICD pipeline, the DevOps team at a retail company wants to deploy the latest application code to a staging environment and the team also wants to ensure it can execute an automated functional test suite before deploying to production. The code is managed via CodeCommit. Usually, the functional test suite runs for over two hours. The company has hired you as an AWS Certified DevOps Engineer Professional to build a solution for this requirement.</a:t>
            </a:r>
          </a:p>
          <a:p>
            <a:pPr marL="0" indent="0" defTabSz="370331">
              <a:lnSpc>
                <a:spcPct val="100000"/>
              </a:lnSpc>
              <a:spcBef>
                <a:spcPts val="0"/>
              </a:spcBef>
              <a:buSzTx/>
              <a:buNone/>
              <a:defRPr b="1" sz="3240">
                <a:solidFill>
                  <a:srgbClr val="1C1D1F"/>
                </a:solidFill>
                <a:latin typeface="Helvetica"/>
                <a:ea typeface="Helvetica"/>
                <a:cs typeface="Helvetica"/>
                <a:sym typeface="Helvetica"/>
              </a:defRPr>
            </a:pPr>
            <a:r>
              <a:t>How would you create the CICD pipeline to run your test suite in the most efficient way?</a:t>
            </a:r>
          </a:p>
          <a:p>
            <a:pPr marL="0" indent="0" defTabSz="370331">
              <a:lnSpc>
                <a:spcPct val="100000"/>
              </a:lnSpc>
              <a:spcBef>
                <a:spcPts val="0"/>
              </a:spcBef>
              <a:buSzTx/>
              <a:buNone/>
              <a:defRPr b="1" sz="3240">
                <a:solidFill>
                  <a:srgbClr val="1C1D1F"/>
                </a:solidFill>
                <a:latin typeface="Helvetica"/>
                <a:ea typeface="Helvetica"/>
                <a:cs typeface="Helvetica"/>
                <a:sym typeface="Helvetica"/>
              </a:defRPr>
            </a:pPr>
          </a:p>
          <a:p>
            <a:pPr marL="600075" indent="-600075" defTabSz="370331">
              <a:lnSpc>
                <a:spcPct val="100000"/>
              </a:lnSpc>
              <a:spcBef>
                <a:spcPts val="0"/>
              </a:spcBef>
              <a:buSzPct val="100000"/>
              <a:buAutoNum type="alphaUcPeriod" startAt="1"/>
              <a:defRPr sz="3240">
                <a:solidFill>
                  <a:srgbClr val="1C1D1F"/>
                </a:solidFill>
                <a:latin typeface="Helvetica"/>
                <a:ea typeface="Helvetica"/>
                <a:cs typeface="Helvetica"/>
                <a:sym typeface="Helvetica"/>
              </a:defRPr>
            </a:pPr>
            <a:r>
              <a:t>Create a CodePipeline pointing to the main branch of your CodeCommit repository and as a first stage run a CodeBuild build that will run the test suite against the staging environment. Upon passing, deploy to staging using CodeDeploy and if it succeeds, deploy to production</a:t>
            </a:r>
            <a:br/>
          </a:p>
          <a:p>
            <a:pPr marL="600075" indent="-600075" defTabSz="370331">
              <a:lnSpc>
                <a:spcPct val="100000"/>
              </a:lnSpc>
              <a:spcBef>
                <a:spcPts val="0"/>
              </a:spcBef>
              <a:buSzPct val="100000"/>
              <a:buAutoNum type="alphaUcPeriod" startAt="1"/>
              <a:defRPr sz="3240">
                <a:solidFill>
                  <a:srgbClr val="1C1D1F"/>
                </a:solidFill>
                <a:latin typeface="Helvetica"/>
                <a:ea typeface="Helvetica"/>
                <a:cs typeface="Helvetica"/>
                <a:sym typeface="Helvetica"/>
              </a:defRPr>
            </a:pPr>
            <a:r>
              <a:t>Create a CodePipeline pointing to the main branch of your CodeCommit repository and automatically deploy to a staging environment using CodeDeploy. After that stage, invoke a custom stage using a Lambda function that will run the test suite. If the stage doesn't fail, the last stage will deploy the application to production</a:t>
            </a:r>
            <a:br/>
          </a:p>
          <a:p>
            <a:pPr marL="600075" indent="-600075" defTabSz="370331">
              <a:lnSpc>
                <a:spcPct val="100000"/>
              </a:lnSpc>
              <a:spcBef>
                <a:spcPts val="0"/>
              </a:spcBef>
              <a:buSzPct val="100000"/>
              <a:buAutoNum type="alphaUcPeriod" startAt="1"/>
              <a:defRPr sz="3240">
                <a:solidFill>
                  <a:srgbClr val="1C1D1F"/>
                </a:solidFill>
                <a:latin typeface="Helvetica"/>
                <a:ea typeface="Helvetica"/>
                <a:cs typeface="Helvetica"/>
                <a:sym typeface="Helvetica"/>
              </a:defRPr>
            </a:pPr>
            <a:r>
              <a:t>Create a CodePipeline pointing to the main branch of your CodeCommit repository and automatically deploy to a staging environment using CodeDeploy. After that stage, invoke a custom stage using a Lambda function that will invoke a Step Function execution. The Step Function will run the test suite. Create a CloudWatch Event Rule on the execution termination of your Step Function to invoke a Lambda function and signal CodePipeline the success or failure. If the stage doesn't fail, the last stage will deploy the application to production</a:t>
            </a:r>
            <a:br/>
          </a:p>
          <a:p>
            <a:pPr marL="600075" indent="-600075" defTabSz="370331">
              <a:lnSpc>
                <a:spcPct val="100000"/>
              </a:lnSpc>
              <a:spcBef>
                <a:spcPts val="0"/>
              </a:spcBef>
              <a:buSzPct val="100000"/>
              <a:buAutoNum type="alphaUcPeriod" startAt="1"/>
              <a:defRPr sz="3240">
                <a:solidFill>
                  <a:srgbClr val="1C1D1F"/>
                </a:solidFill>
                <a:latin typeface="Helvetica"/>
                <a:ea typeface="Helvetica"/>
                <a:cs typeface="Helvetica"/>
                <a:sym typeface="Helvetica"/>
              </a:defRPr>
            </a:pPr>
            <a:r>
              <a:t>Create a CodePipeline pointing to the main branch of your CodeCommit repository and automatically deploy to a staging environment using CodeDeploy. After that stage, invoke a CodeBuild build that will run the test suite. If the stage doesn't fail, the last stage will deploy the application to production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As part of the CICD pipeline, the DevOps team at a retail company wants to deploy the latest application code to a staging environment and the team also wants to ensure it can execute an automated functional test suite before deploying to production. The"/>
          <p:cNvSpPr txBox="1"/>
          <p:nvPr>
            <p:ph type="body" idx="1"/>
          </p:nvPr>
        </p:nvSpPr>
        <p:spPr>
          <a:xfrm>
            <a:off x="1206500" y="591272"/>
            <a:ext cx="21971000" cy="11913244"/>
          </a:xfrm>
          <a:prstGeom prst="rect">
            <a:avLst/>
          </a:prstGeom>
        </p:spPr>
        <p:txBody>
          <a:bodyPr/>
          <a:lstStyle/>
          <a:p>
            <a:pPr marL="0" indent="0" defTabSz="370331">
              <a:lnSpc>
                <a:spcPct val="100000"/>
              </a:lnSpc>
              <a:spcBef>
                <a:spcPts val="0"/>
              </a:spcBef>
              <a:buSzTx/>
              <a:buNone/>
              <a:defRPr b="1" sz="3240">
                <a:solidFill>
                  <a:srgbClr val="1C1D1F"/>
                </a:solidFill>
                <a:latin typeface="Helvetica"/>
                <a:ea typeface="Helvetica"/>
                <a:cs typeface="Helvetica"/>
                <a:sym typeface="Helvetica"/>
              </a:defRPr>
            </a:pPr>
            <a:r>
              <a:t>As part of the CICD pipeline, the DevOps team at a retail company wants to deploy the latest application code to a staging environment and the team also wants to ensure it can execute an automated functional test suite before deploying to production. The code is managed via CodeCommit. Usually, the functional test suite runs for over two hours. The company has hired you as an AWS Certified DevOps Engineer Professional to build a solution for this requirement.</a:t>
            </a:r>
          </a:p>
          <a:p>
            <a:pPr marL="0" indent="0" defTabSz="370331">
              <a:lnSpc>
                <a:spcPct val="100000"/>
              </a:lnSpc>
              <a:spcBef>
                <a:spcPts val="0"/>
              </a:spcBef>
              <a:buSzTx/>
              <a:buNone/>
              <a:defRPr b="1" sz="3240">
                <a:solidFill>
                  <a:srgbClr val="1C1D1F"/>
                </a:solidFill>
                <a:latin typeface="Helvetica"/>
                <a:ea typeface="Helvetica"/>
                <a:cs typeface="Helvetica"/>
                <a:sym typeface="Helvetica"/>
              </a:defRPr>
            </a:pPr>
            <a:r>
              <a:t>How would you create the CICD pipeline to run your test suite in the most efficient way?</a:t>
            </a:r>
          </a:p>
          <a:p>
            <a:pPr marL="0" indent="0" defTabSz="370331">
              <a:lnSpc>
                <a:spcPct val="100000"/>
              </a:lnSpc>
              <a:spcBef>
                <a:spcPts val="0"/>
              </a:spcBef>
              <a:buSzTx/>
              <a:buNone/>
              <a:defRPr b="1" sz="3240">
                <a:solidFill>
                  <a:srgbClr val="1C1D1F"/>
                </a:solidFill>
                <a:latin typeface="Helvetica"/>
                <a:ea typeface="Helvetica"/>
                <a:cs typeface="Helvetica"/>
                <a:sym typeface="Helvetica"/>
              </a:defRPr>
            </a:pPr>
          </a:p>
          <a:p>
            <a:pPr marL="600075" indent="-600075" defTabSz="370331">
              <a:lnSpc>
                <a:spcPct val="100000"/>
              </a:lnSpc>
              <a:spcBef>
                <a:spcPts val="0"/>
              </a:spcBef>
              <a:buSzPct val="100000"/>
              <a:buAutoNum type="alphaUcPeriod" startAt="1"/>
              <a:defRPr sz="3240">
                <a:solidFill>
                  <a:srgbClr val="D5D5D5"/>
                </a:solidFill>
                <a:latin typeface="Helvetica"/>
                <a:ea typeface="Helvetica"/>
                <a:cs typeface="Helvetica"/>
                <a:sym typeface="Helvetica"/>
              </a:defRPr>
            </a:pPr>
            <a:r>
              <a:t>Create a CodePipeline pointing to the main branch of your CodeCommit repository and as a first stage run a CodeBuild build that will run the test suite against the staging environment. Upon passing, deploy to staging using CodeDeploy and if it succeeds, deploy to production</a:t>
            </a:r>
            <a:br/>
          </a:p>
          <a:p>
            <a:pPr marL="600075" indent="-600075" defTabSz="370331">
              <a:lnSpc>
                <a:spcPct val="100000"/>
              </a:lnSpc>
              <a:spcBef>
                <a:spcPts val="0"/>
              </a:spcBef>
              <a:buSzPct val="100000"/>
              <a:buAutoNum type="alphaUcPeriod" startAt="1"/>
              <a:defRPr sz="3240">
                <a:solidFill>
                  <a:srgbClr val="D5D5D5"/>
                </a:solidFill>
                <a:latin typeface="Helvetica"/>
                <a:ea typeface="Helvetica"/>
                <a:cs typeface="Helvetica"/>
                <a:sym typeface="Helvetica"/>
              </a:defRPr>
            </a:pPr>
            <a:r>
              <a:t>Create a CodePipeline pointing to the main branch of your CodeCommit repository and automatically deploy to a staging environment using CodeDeploy. After that stage, invoke a custom stage using a Lambda function that will run the test suite. If the stage doesn't fail, the last stage will deploy the application to production</a:t>
            </a:r>
            <a:br/>
          </a:p>
          <a:p>
            <a:pPr marL="600075" indent="-600075" defTabSz="370331">
              <a:lnSpc>
                <a:spcPct val="100000"/>
              </a:lnSpc>
              <a:spcBef>
                <a:spcPts val="0"/>
              </a:spcBef>
              <a:buSzPct val="100000"/>
              <a:buAutoNum type="alphaUcPeriod" startAt="1"/>
              <a:defRPr sz="3240">
                <a:solidFill>
                  <a:srgbClr val="D5D5D5"/>
                </a:solidFill>
                <a:latin typeface="Helvetica"/>
                <a:ea typeface="Helvetica"/>
                <a:cs typeface="Helvetica"/>
                <a:sym typeface="Helvetica"/>
              </a:defRPr>
            </a:pPr>
            <a:r>
              <a:t>Create a CodePipeline pointing to the main branch of your CodeCommit repository and automatically deploy to a staging environment using CodeDeploy. After that stage, invoke a custom stage using a Lambda function that will invoke a Step Function execution. The Step Function will run the test suite. Create a CloudWatch Event Rule on the execution termination of your Step Function to invoke a Lambda function and signal CodePipeline the success or failure. If the stage doesn't fail, the last stage will deploy the application to production</a:t>
            </a:r>
            <a:br/>
          </a:p>
          <a:p>
            <a:pPr marL="600075" indent="-600075" defTabSz="370331">
              <a:lnSpc>
                <a:spcPct val="100000"/>
              </a:lnSpc>
              <a:spcBef>
                <a:spcPts val="0"/>
              </a:spcBef>
              <a:buSzPct val="100000"/>
              <a:buAutoNum type="alphaUcPeriod" startAt="1"/>
              <a:defRPr sz="3240">
                <a:solidFill>
                  <a:srgbClr val="1C1D1F"/>
                </a:solidFill>
                <a:latin typeface="Helvetica"/>
                <a:ea typeface="Helvetica"/>
                <a:cs typeface="Helvetica"/>
                <a:sym typeface="Helvetica"/>
              </a:defRPr>
            </a:pPr>
            <a:r>
              <a:t>Create a CodePipeline pointing to the main branch of your CodeCommit repository and automatically deploy to a staging environment using CodeDeploy. After that stage, invoke a CodeBuild build that will run the test suite. If the stage doesn't fail, the last stage will deploy the application to production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he DevOps team at a leading bitcoin wallet and exchange services company is trying to deploy a CloudFormation template that contains a Lambda Function, an S3 bucket, an IAM role, and a DynamoDB table from CodePipeline but the team is getting an Insuffic"/>
          <p:cNvSpPr txBox="1"/>
          <p:nvPr>
            <p:ph type="body" idx="1"/>
          </p:nvPr>
        </p:nvSpPr>
        <p:spPr>
          <a:xfrm>
            <a:off x="1206500" y="591272"/>
            <a:ext cx="21971000" cy="11913244"/>
          </a:xfrm>
          <a:prstGeom prst="rect">
            <a:avLst/>
          </a:prstGeom>
        </p:spPr>
        <p:txBody>
          <a:bodyPr/>
          <a:lstStyle/>
          <a:p>
            <a:pPr marL="0" indent="0" defTabSz="457200">
              <a:lnSpc>
                <a:spcPct val="100000"/>
              </a:lnSpc>
              <a:spcBef>
                <a:spcPts val="0"/>
              </a:spcBef>
              <a:buSzTx/>
              <a:buNone/>
              <a:defRPr b="1" sz="4000">
                <a:solidFill>
                  <a:srgbClr val="1C1D1F"/>
                </a:solidFill>
                <a:latin typeface="Helvetica"/>
                <a:ea typeface="Helvetica"/>
                <a:cs typeface="Helvetica"/>
                <a:sym typeface="Helvetica"/>
              </a:defRPr>
            </a:pPr>
            <a:r>
              <a:t>The DevOps team at a leading bitcoin wallet and exchange services company is trying to deploy a CloudFormation template that contains a Lambda Function, an S3 bucket, an IAM role, and a DynamoDB table from CodePipeline but the team is getting an InsufficientCapabilitiesException.</a:t>
            </a:r>
          </a:p>
          <a:p>
            <a:pPr marL="0" indent="0" defTabSz="457200">
              <a:lnSpc>
                <a:spcPct val="100000"/>
              </a:lnSpc>
              <a:spcBef>
                <a:spcPts val="0"/>
              </a:spcBef>
              <a:buSzTx/>
              <a:buNone/>
              <a:defRPr b="1" sz="4000">
                <a:solidFill>
                  <a:srgbClr val="1C1D1F"/>
                </a:solidFill>
                <a:latin typeface="Helvetica"/>
                <a:ea typeface="Helvetica"/>
                <a:cs typeface="Helvetica"/>
                <a:sym typeface="Helvetica"/>
              </a:defRPr>
            </a:pPr>
            <a:r>
              <a:t>Which of the following options would you suggest fixing this issue?</a:t>
            </a:r>
          </a:p>
          <a:p>
            <a:pPr marL="0" indent="0" defTabSz="457200">
              <a:lnSpc>
                <a:spcPct val="100000"/>
              </a:lnSpc>
              <a:spcBef>
                <a:spcPts val="0"/>
              </a:spcBef>
              <a:buSzTx/>
              <a:buNone/>
              <a:defRPr b="1" sz="4000">
                <a:solidFill>
                  <a:srgbClr val="1C1D1F"/>
                </a:solidFill>
                <a:latin typeface="Helvetica"/>
                <a:ea typeface="Helvetica"/>
                <a:cs typeface="Helvetica"/>
                <a:sym typeface="Helvetica"/>
              </a:defRPr>
            </a:pPr>
          </a:p>
          <a:p>
            <a:pPr marL="740833" indent="-740833" defTabSz="457200">
              <a:lnSpc>
                <a:spcPct val="100000"/>
              </a:lnSpc>
              <a:spcBef>
                <a:spcPts val="0"/>
              </a:spcBef>
              <a:buSzPct val="100000"/>
              <a:buAutoNum type="alphaUcPeriod" startAt="1"/>
              <a:defRPr sz="4000">
                <a:solidFill>
                  <a:srgbClr val="1C1D1F"/>
                </a:solidFill>
                <a:latin typeface="Helvetica"/>
                <a:ea typeface="Helvetica"/>
                <a:cs typeface="Helvetica"/>
                <a:sym typeface="Helvetica"/>
              </a:defRPr>
            </a:pPr>
            <a:r>
              <a:t>Update the CodePipeline IAM Role so it has permissions to create all the resources mentioned in the CloudFormation template</a:t>
            </a:r>
          </a:p>
          <a:p>
            <a:pPr marL="0" indent="0" defTabSz="457200">
              <a:lnSpc>
                <a:spcPct val="100000"/>
              </a:lnSpc>
              <a:spcBef>
                <a:spcPts val="0"/>
              </a:spcBef>
              <a:buSzTx/>
              <a:buNone/>
              <a:defRPr sz="4000">
                <a:solidFill>
                  <a:srgbClr val="1C1D1F"/>
                </a:solidFill>
                <a:latin typeface="Helvetica"/>
                <a:ea typeface="Helvetica"/>
                <a:cs typeface="Helvetica"/>
                <a:sym typeface="Helvetica"/>
              </a:defRPr>
            </a:pPr>
          </a:p>
          <a:p>
            <a:pPr marL="740833" indent="-740833" defTabSz="457200">
              <a:lnSpc>
                <a:spcPct val="100000"/>
              </a:lnSpc>
              <a:spcBef>
                <a:spcPts val="0"/>
              </a:spcBef>
              <a:buSzPct val="100000"/>
              <a:buAutoNum type="alphaUcPeriod" startAt="2"/>
              <a:defRPr sz="4000">
                <a:solidFill>
                  <a:srgbClr val="1C1D1F"/>
                </a:solidFill>
                <a:latin typeface="Helvetica"/>
                <a:ea typeface="Helvetica"/>
                <a:cs typeface="Helvetica"/>
                <a:sym typeface="Helvetica"/>
              </a:defRPr>
            </a:pPr>
            <a:r>
              <a:t>Enable the IAM Capability on the CodePipeline configuration for the Deploy CloudFormation stage action</a:t>
            </a:r>
            <a:br/>
          </a:p>
          <a:p>
            <a:pPr marL="740833" indent="-740833" defTabSz="457200">
              <a:lnSpc>
                <a:spcPct val="100000"/>
              </a:lnSpc>
              <a:spcBef>
                <a:spcPts val="0"/>
              </a:spcBef>
              <a:buSzPct val="100000"/>
              <a:buAutoNum type="alphaUcPeriod" startAt="2"/>
              <a:defRPr sz="4000">
                <a:solidFill>
                  <a:srgbClr val="1C1D1F"/>
                </a:solidFill>
                <a:latin typeface="Helvetica"/>
                <a:ea typeface="Helvetica"/>
                <a:cs typeface="Helvetica"/>
                <a:sym typeface="Helvetica"/>
              </a:defRPr>
            </a:pPr>
            <a:r>
              <a:t>Fix the CloudFormation template as there is circular dependency and CloudFormation does not have that capability</a:t>
            </a:r>
            <a:br/>
          </a:p>
          <a:p>
            <a:pPr marL="740833" indent="-740833" defTabSz="457200">
              <a:lnSpc>
                <a:spcPct val="100000"/>
              </a:lnSpc>
              <a:spcBef>
                <a:spcPts val="0"/>
              </a:spcBef>
              <a:buSzPct val="100000"/>
              <a:buAutoNum type="alphaUcPeriod" startAt="2"/>
              <a:defRPr sz="4000">
                <a:solidFill>
                  <a:srgbClr val="1C1D1F"/>
                </a:solidFill>
                <a:latin typeface="Helvetica"/>
                <a:ea typeface="Helvetica"/>
                <a:cs typeface="Helvetica"/>
                <a:sym typeface="Helvetica"/>
              </a:defRPr>
            </a:pPr>
            <a:r>
              <a:t>Increase the service limits for your S3 bucket limits as you've reached it</a:t>
            </a:r>
            <a:br/>
          </a:p>
          <a:p>
            <a:pPr marL="740833" indent="-740833" defTabSz="457200">
              <a:lnSpc>
                <a:spcPct val="100000"/>
              </a:lnSpc>
              <a:spcBef>
                <a:spcPts val="0"/>
              </a:spcBef>
              <a:buSzPct val="100000"/>
              <a:buAutoNum type="alphaUcPeriod" startAt="2"/>
              <a:defRPr sz="4000">
                <a:solidFill>
                  <a:srgbClr val="1C1D1F"/>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he DevOps team at a leading bitcoin wallet and exchange services company is trying to deploy a CloudFormation template that contains a Lambda Function, an S3 bucket, an IAM role, and a DynamoDB table from CodePipeline but the team is getting an Insuffic"/>
          <p:cNvSpPr txBox="1"/>
          <p:nvPr>
            <p:ph type="body" idx="1"/>
          </p:nvPr>
        </p:nvSpPr>
        <p:spPr>
          <a:xfrm>
            <a:off x="1206500" y="591272"/>
            <a:ext cx="21971000" cy="11913244"/>
          </a:xfrm>
          <a:prstGeom prst="rect">
            <a:avLst/>
          </a:prstGeom>
        </p:spPr>
        <p:txBody>
          <a:bodyPr/>
          <a:lstStyle/>
          <a:p>
            <a:pPr marL="0" indent="0" defTabSz="457200">
              <a:lnSpc>
                <a:spcPct val="100000"/>
              </a:lnSpc>
              <a:spcBef>
                <a:spcPts val="0"/>
              </a:spcBef>
              <a:buSzTx/>
              <a:buNone/>
              <a:defRPr b="1" sz="4000">
                <a:solidFill>
                  <a:srgbClr val="1C1D1F"/>
                </a:solidFill>
                <a:latin typeface="Helvetica"/>
                <a:ea typeface="Helvetica"/>
                <a:cs typeface="Helvetica"/>
                <a:sym typeface="Helvetica"/>
              </a:defRPr>
            </a:pPr>
            <a:r>
              <a:t>The DevOps team at a leading bitcoin wallet and exchange services company is trying to deploy a CloudFormation template that contains a Lambda Function, an S3 bucket, an IAM role, and a DynamoDB table from CodePipeline but the team is getting an InsufficientCapabilitiesException.</a:t>
            </a:r>
          </a:p>
          <a:p>
            <a:pPr marL="0" indent="0" defTabSz="457200">
              <a:lnSpc>
                <a:spcPct val="100000"/>
              </a:lnSpc>
              <a:spcBef>
                <a:spcPts val="0"/>
              </a:spcBef>
              <a:buSzTx/>
              <a:buNone/>
              <a:defRPr b="1" sz="4000">
                <a:solidFill>
                  <a:srgbClr val="1C1D1F"/>
                </a:solidFill>
                <a:latin typeface="Helvetica"/>
                <a:ea typeface="Helvetica"/>
                <a:cs typeface="Helvetica"/>
                <a:sym typeface="Helvetica"/>
              </a:defRPr>
            </a:pPr>
            <a:r>
              <a:t>Which of the following options would you suggest fixing this issue?</a:t>
            </a:r>
          </a:p>
          <a:p>
            <a:pPr marL="0" indent="0" defTabSz="457200">
              <a:lnSpc>
                <a:spcPct val="100000"/>
              </a:lnSpc>
              <a:spcBef>
                <a:spcPts val="0"/>
              </a:spcBef>
              <a:buSzTx/>
              <a:buNone/>
              <a:defRPr b="1" sz="4000">
                <a:solidFill>
                  <a:srgbClr val="D5D5D5"/>
                </a:solidFill>
                <a:latin typeface="Helvetica"/>
                <a:ea typeface="Helvetica"/>
                <a:cs typeface="Helvetica"/>
                <a:sym typeface="Helvetica"/>
              </a:defRPr>
            </a:pPr>
          </a:p>
          <a:p>
            <a:pPr marL="740833" indent="-740833" defTabSz="457200">
              <a:lnSpc>
                <a:spcPct val="100000"/>
              </a:lnSpc>
              <a:spcBef>
                <a:spcPts val="0"/>
              </a:spcBef>
              <a:buSzPct val="100000"/>
              <a:buAutoNum type="alphaUcPeriod" startAt="1"/>
              <a:defRPr sz="4000">
                <a:solidFill>
                  <a:srgbClr val="D5D5D5"/>
                </a:solidFill>
                <a:latin typeface="Helvetica"/>
                <a:ea typeface="Helvetica"/>
                <a:cs typeface="Helvetica"/>
                <a:sym typeface="Helvetica"/>
              </a:defRPr>
            </a:pPr>
            <a:r>
              <a:t>Update the CodePipeline IAM Role so it has permissions to create all the resources mentioned in the CloudFormation template</a:t>
            </a:r>
          </a:p>
          <a:p>
            <a:pPr marL="0" indent="0" defTabSz="457200">
              <a:lnSpc>
                <a:spcPct val="100000"/>
              </a:lnSpc>
              <a:spcBef>
                <a:spcPts val="0"/>
              </a:spcBef>
              <a:buSzTx/>
              <a:buNone/>
              <a:defRPr sz="4000">
                <a:solidFill>
                  <a:srgbClr val="1C1D1F"/>
                </a:solidFill>
                <a:latin typeface="Helvetica"/>
                <a:ea typeface="Helvetica"/>
                <a:cs typeface="Helvetica"/>
                <a:sym typeface="Helvetica"/>
              </a:defRPr>
            </a:pPr>
          </a:p>
          <a:p>
            <a:pPr marL="740833" indent="-740833" defTabSz="457200">
              <a:lnSpc>
                <a:spcPct val="100000"/>
              </a:lnSpc>
              <a:spcBef>
                <a:spcPts val="0"/>
              </a:spcBef>
              <a:buSzPct val="100000"/>
              <a:buAutoNum type="alphaUcPeriod" startAt="2"/>
              <a:defRPr sz="4000">
                <a:solidFill>
                  <a:srgbClr val="1C1D1F"/>
                </a:solidFill>
                <a:latin typeface="Helvetica"/>
                <a:ea typeface="Helvetica"/>
                <a:cs typeface="Helvetica"/>
                <a:sym typeface="Helvetica"/>
              </a:defRPr>
            </a:pPr>
            <a:r>
              <a:t>Enable the IAM Capability on the CodePipeline configuration for the Deploy CloudFormation stage action</a:t>
            </a:r>
            <a:br/>
            <a:endParaRPr>
              <a:solidFill>
                <a:srgbClr val="D5D5D5"/>
              </a:solidFill>
            </a:endParaRPr>
          </a:p>
          <a:p>
            <a:pPr marL="740833" indent="-740833" defTabSz="457200">
              <a:lnSpc>
                <a:spcPct val="100000"/>
              </a:lnSpc>
              <a:spcBef>
                <a:spcPts val="0"/>
              </a:spcBef>
              <a:buSzPct val="100000"/>
              <a:buAutoNum type="alphaUcPeriod" startAt="2"/>
              <a:defRPr sz="4000">
                <a:solidFill>
                  <a:srgbClr val="D5D5D5"/>
                </a:solidFill>
                <a:latin typeface="Helvetica"/>
                <a:ea typeface="Helvetica"/>
                <a:cs typeface="Helvetica"/>
                <a:sym typeface="Helvetica"/>
              </a:defRPr>
            </a:pPr>
            <a:r>
              <a:t>Fix the CloudFormation template as there is circular dependency and CloudFormation does not have that capability</a:t>
            </a:r>
            <a:br/>
          </a:p>
          <a:p>
            <a:pPr marL="740833" indent="-740833" defTabSz="457200">
              <a:lnSpc>
                <a:spcPct val="100000"/>
              </a:lnSpc>
              <a:spcBef>
                <a:spcPts val="0"/>
              </a:spcBef>
              <a:buSzPct val="100000"/>
              <a:buAutoNum type="alphaUcPeriod" startAt="2"/>
              <a:defRPr sz="4000">
                <a:solidFill>
                  <a:srgbClr val="D5D5D5"/>
                </a:solidFill>
                <a:latin typeface="Helvetica"/>
                <a:ea typeface="Helvetica"/>
                <a:cs typeface="Helvetica"/>
                <a:sym typeface="Helvetica"/>
              </a:defRPr>
            </a:pPr>
            <a:r>
              <a:t>Increase the service limits for your S3 bucket limits as you've reached it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Configuration Management and IaC"/>
          <p:cNvSpPr txBox="1"/>
          <p:nvPr>
            <p:ph type="title"/>
          </p:nvPr>
        </p:nvSpPr>
        <p:spPr>
          <a:xfrm>
            <a:off x="1206500" y="6141418"/>
            <a:ext cx="21971000" cy="1433164"/>
          </a:xfrm>
          <a:prstGeom prst="rect">
            <a:avLst/>
          </a:prstGeom>
        </p:spPr>
        <p:txBody>
          <a:bodyPr/>
          <a:lstStyle/>
          <a:p>
            <a:pPr/>
            <a:r>
              <a:t>Configuration Management and IaC</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AWS OpsWorks"/>
          <p:cNvSpPr txBox="1"/>
          <p:nvPr>
            <p:ph type="title"/>
          </p:nvPr>
        </p:nvSpPr>
        <p:spPr>
          <a:prstGeom prst="rect">
            <a:avLst/>
          </a:prstGeom>
        </p:spPr>
        <p:txBody>
          <a:bodyPr/>
          <a:lstStyle/>
          <a:p>
            <a:pPr/>
            <a:r>
              <a:t>AWS OpsWorks</a:t>
            </a:r>
          </a:p>
        </p:txBody>
      </p:sp>
      <p:sp>
        <p:nvSpPr>
          <p:cNvPr id="223" name="Slide bullet text"/>
          <p:cNvSpPr txBox="1"/>
          <p:nvPr>
            <p:ph type="body" idx="1"/>
          </p:nvPr>
        </p:nvSpPr>
        <p:spPr>
          <a:xfrm>
            <a:off x="1206500" y="2536368"/>
            <a:ext cx="21971000" cy="9968148"/>
          </a:xfrm>
          <a:prstGeom prst="rect">
            <a:avLst/>
          </a:prstGeom>
        </p:spPr>
        <p:txBody>
          <a:bodyPr/>
          <a:lstStyle/>
          <a:p>
            <a:pPr marL="0" indent="0">
              <a:buSzTx/>
              <a:buNone/>
            </a:pPr>
          </a:p>
        </p:txBody>
      </p:sp>
      <p:pic>
        <p:nvPicPr>
          <p:cNvPr id="224" name="Image" descr="Image"/>
          <p:cNvPicPr>
            <a:picLocks noChangeAspect="1"/>
          </p:cNvPicPr>
          <p:nvPr/>
        </p:nvPicPr>
        <p:blipFill>
          <a:blip r:embed="rId2">
            <a:extLst/>
          </a:blip>
          <a:stretch>
            <a:fillRect/>
          </a:stretch>
        </p:blipFill>
        <p:spPr>
          <a:xfrm>
            <a:off x="1206500" y="2536368"/>
            <a:ext cx="21583173" cy="959914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About this course"/>
          <p:cNvSpPr txBox="1"/>
          <p:nvPr>
            <p:ph type="title"/>
          </p:nvPr>
        </p:nvSpPr>
        <p:spPr>
          <a:prstGeom prst="rect">
            <a:avLst/>
          </a:prstGeom>
        </p:spPr>
        <p:txBody>
          <a:bodyPr/>
          <a:lstStyle/>
          <a:p>
            <a:pPr/>
            <a:r>
              <a:t>About this course</a:t>
            </a:r>
          </a:p>
        </p:txBody>
      </p:sp>
      <p:sp>
        <p:nvSpPr>
          <p:cNvPr id="160" name="Exam focused…"/>
          <p:cNvSpPr txBox="1"/>
          <p:nvPr>
            <p:ph type="body" idx="1"/>
          </p:nvPr>
        </p:nvSpPr>
        <p:spPr>
          <a:xfrm>
            <a:off x="1206500" y="2498712"/>
            <a:ext cx="21971000" cy="10005804"/>
          </a:xfrm>
          <a:prstGeom prst="rect">
            <a:avLst/>
          </a:prstGeom>
        </p:spPr>
        <p:txBody>
          <a:bodyPr/>
          <a:lstStyle/>
          <a:p>
            <a:pPr/>
          </a:p>
          <a:p>
            <a:pPr/>
            <a:r>
              <a:t>Exam focused</a:t>
            </a:r>
          </a:p>
          <a:p>
            <a:pPr lvl="1"/>
            <a:r>
              <a:t>We cover theory and product specifics as needed to build skills needed for the exam.</a:t>
            </a:r>
          </a:p>
          <a:p>
            <a:pPr lvl="1"/>
            <a:r>
              <a:t>Some features span multiple domains.</a:t>
            </a:r>
          </a:p>
          <a:p>
            <a:pPr lvl="1"/>
            <a:r>
              <a:t>Based on my experiences.  You mileage may vary!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AWS Config"/>
          <p:cNvSpPr txBox="1"/>
          <p:nvPr>
            <p:ph type="title"/>
          </p:nvPr>
        </p:nvSpPr>
        <p:spPr>
          <a:prstGeom prst="rect">
            <a:avLst/>
          </a:prstGeom>
        </p:spPr>
        <p:txBody>
          <a:bodyPr/>
          <a:lstStyle/>
          <a:p>
            <a:pPr/>
            <a:r>
              <a:t>AWS Config</a:t>
            </a:r>
          </a:p>
        </p:txBody>
      </p:sp>
      <p:sp>
        <p:nvSpPr>
          <p:cNvPr id="227" name="AWS Config provides a detailed view of the resources associated with your AWS account, including how they are configured, how they are related to one another, and how the configurations and their relationships have changed over time."/>
          <p:cNvSpPr txBox="1"/>
          <p:nvPr>
            <p:ph type="body" idx="1"/>
          </p:nvPr>
        </p:nvSpPr>
        <p:spPr>
          <a:xfrm>
            <a:off x="1206500" y="2313636"/>
            <a:ext cx="21971000" cy="10977273"/>
          </a:xfrm>
          <a:prstGeom prst="rect">
            <a:avLst/>
          </a:prstGeom>
        </p:spPr>
        <p:txBody>
          <a:bodyPr/>
          <a:lstStyle/>
          <a:p>
            <a:pPr marL="0" indent="0" defTabSz="975335">
              <a:spcBef>
                <a:spcPts val="1800"/>
              </a:spcBef>
              <a:buSzTx/>
              <a:buNone/>
              <a:defRPr sz="3120"/>
            </a:pPr>
            <a:r>
              <a:t>AWS Config provides a detailed view of the resources associated with your AWS account, including how they are configured, how they are related to one another, and how the configurations and their relationships have changed over time.</a:t>
            </a:r>
          </a:p>
          <a:p>
            <a:pPr marL="0" indent="0" defTabSz="975335">
              <a:spcBef>
                <a:spcPts val="1800"/>
              </a:spcBef>
              <a:buSzTx/>
              <a:buNone/>
              <a:defRPr sz="3120"/>
            </a:pPr>
          </a:p>
          <a:p>
            <a:pPr marL="0" indent="0" defTabSz="975335">
              <a:spcBef>
                <a:spcPts val="1800"/>
              </a:spcBef>
              <a:buSzTx/>
              <a:buNone/>
              <a:defRPr sz="1920"/>
            </a:pPr>
          </a:p>
        </p:txBody>
      </p:sp>
      <p:pic>
        <p:nvPicPr>
          <p:cNvPr id="228" name="Image" descr="Image"/>
          <p:cNvPicPr>
            <a:picLocks noChangeAspect="1"/>
          </p:cNvPicPr>
          <p:nvPr/>
        </p:nvPicPr>
        <p:blipFill>
          <a:blip r:embed="rId2">
            <a:extLst/>
          </a:blip>
          <a:stretch>
            <a:fillRect/>
          </a:stretch>
        </p:blipFill>
        <p:spPr>
          <a:xfrm>
            <a:off x="1206500" y="2313636"/>
            <a:ext cx="18188794" cy="9193097"/>
          </a:xfrm>
          <a:prstGeom prst="rect">
            <a:avLst/>
          </a:prstGeom>
          <a:ln w="12700">
            <a:miter lim="400000"/>
          </a:ln>
        </p:spPr>
      </p:pic>
      <p:pic>
        <p:nvPicPr>
          <p:cNvPr id="229" name="Image" descr="Image"/>
          <p:cNvPicPr>
            <a:picLocks noChangeAspect="1"/>
          </p:cNvPicPr>
          <p:nvPr/>
        </p:nvPicPr>
        <p:blipFill>
          <a:blip r:embed="rId3">
            <a:extLst/>
          </a:blip>
          <a:stretch>
            <a:fillRect/>
          </a:stretch>
        </p:blipFill>
        <p:spPr>
          <a:xfrm>
            <a:off x="1206500" y="2313636"/>
            <a:ext cx="15495348" cy="7903347"/>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AWS Systems Manager"/>
          <p:cNvSpPr txBox="1"/>
          <p:nvPr>
            <p:ph type="title"/>
          </p:nvPr>
        </p:nvSpPr>
        <p:spPr>
          <a:prstGeom prst="rect">
            <a:avLst/>
          </a:prstGeom>
        </p:spPr>
        <p:txBody>
          <a:bodyPr/>
          <a:lstStyle/>
          <a:p>
            <a:pPr/>
            <a:r>
              <a:t>AWS Systems Manager</a:t>
            </a:r>
          </a:p>
        </p:txBody>
      </p:sp>
      <p:sp>
        <p:nvSpPr>
          <p:cNvPr id="232" name="AWS Systems Manager is a secure end-to-end management solution for hybrid cloud environments."/>
          <p:cNvSpPr txBox="1"/>
          <p:nvPr>
            <p:ph type="body" idx="1"/>
          </p:nvPr>
        </p:nvSpPr>
        <p:spPr>
          <a:prstGeom prst="rect">
            <a:avLst/>
          </a:prstGeom>
        </p:spPr>
        <p:txBody>
          <a:bodyPr/>
          <a:lstStyle/>
          <a:p>
            <a:pPr marL="0" indent="0" defTabSz="1828754">
              <a:spcBef>
                <a:spcPts val="3300"/>
              </a:spcBef>
              <a:buSzTx/>
              <a:buNone/>
              <a:defRPr sz="3600"/>
            </a:pPr>
            <a:r>
              <a:t>AWS Systems Manager is a secure end-to-end management solution for hybrid cloud environments.</a:t>
            </a:r>
          </a:p>
          <a:p>
            <a:pPr marL="0" indent="0" defTabSz="1828754">
              <a:spcBef>
                <a:spcPts val="3300"/>
              </a:spcBef>
              <a:buSzTx/>
              <a:buNone/>
              <a:defRPr sz="3600"/>
            </a:pPr>
          </a:p>
        </p:txBody>
      </p:sp>
      <p:pic>
        <p:nvPicPr>
          <p:cNvPr id="233" name="Image" descr="Image"/>
          <p:cNvPicPr>
            <a:picLocks noChangeAspect="1"/>
          </p:cNvPicPr>
          <p:nvPr/>
        </p:nvPicPr>
        <p:blipFill>
          <a:blip r:embed="rId2">
            <a:extLst/>
          </a:blip>
          <a:stretch>
            <a:fillRect/>
          </a:stretch>
        </p:blipFill>
        <p:spPr>
          <a:xfrm>
            <a:off x="1206500" y="4248504"/>
            <a:ext cx="20610084" cy="712130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EC2 Image Builder"/>
          <p:cNvSpPr txBox="1"/>
          <p:nvPr>
            <p:ph type="title"/>
          </p:nvPr>
        </p:nvSpPr>
        <p:spPr>
          <a:prstGeom prst="rect">
            <a:avLst/>
          </a:prstGeom>
        </p:spPr>
        <p:txBody>
          <a:bodyPr/>
          <a:lstStyle/>
          <a:p>
            <a:pPr/>
            <a:r>
              <a:t>EC2 Image Builder</a:t>
            </a:r>
          </a:p>
        </p:txBody>
      </p:sp>
      <p:sp>
        <p:nvSpPr>
          <p:cNvPr id="236" name="EC2 Image Builder is a fully-managed service that makes it easy to build, customize and deploy OS images without writing scripts."/>
          <p:cNvSpPr txBox="1"/>
          <p:nvPr>
            <p:ph type="body" idx="1"/>
          </p:nvPr>
        </p:nvSpPr>
        <p:spPr>
          <a:xfrm>
            <a:off x="1206500" y="2313636"/>
            <a:ext cx="21971000" cy="10190880"/>
          </a:xfrm>
          <a:prstGeom prst="rect">
            <a:avLst/>
          </a:prstGeom>
        </p:spPr>
        <p:txBody>
          <a:bodyPr/>
          <a:lstStyle/>
          <a:p>
            <a:pPr marL="0" indent="0" defTabSz="975335">
              <a:spcBef>
                <a:spcPts val="1800"/>
              </a:spcBef>
              <a:buSzTx/>
              <a:buNone/>
              <a:defRPr sz="2920"/>
            </a:pPr>
            <a:r>
              <a:t>EC2 Image Builder is a fully-managed service that makes it easy to build, customize and deploy OS images without writing scripts.</a:t>
            </a:r>
          </a:p>
          <a:p>
            <a:pPr marL="0" indent="0" defTabSz="975335">
              <a:spcBef>
                <a:spcPts val="1800"/>
              </a:spcBef>
              <a:buSzTx/>
              <a:buNone/>
              <a:defRPr sz="3120"/>
            </a:pPr>
          </a:p>
          <a:p>
            <a:pPr marL="0" indent="0" defTabSz="975335">
              <a:spcBef>
                <a:spcPts val="1800"/>
              </a:spcBef>
              <a:buSzTx/>
              <a:buNone/>
              <a:defRPr sz="1920"/>
            </a:pPr>
          </a:p>
        </p:txBody>
      </p:sp>
      <p:pic>
        <p:nvPicPr>
          <p:cNvPr id="237" name="Image" descr="Image"/>
          <p:cNvPicPr>
            <a:picLocks noChangeAspect="1"/>
          </p:cNvPicPr>
          <p:nvPr/>
        </p:nvPicPr>
        <p:blipFill>
          <a:blip r:embed="rId2">
            <a:extLst/>
          </a:blip>
          <a:stretch>
            <a:fillRect/>
          </a:stretch>
        </p:blipFill>
        <p:spPr>
          <a:xfrm>
            <a:off x="1206500" y="2313636"/>
            <a:ext cx="14636754" cy="929389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AWS Elastic Beanstalk"/>
          <p:cNvSpPr txBox="1"/>
          <p:nvPr>
            <p:ph type="title"/>
          </p:nvPr>
        </p:nvSpPr>
        <p:spPr>
          <a:prstGeom prst="rect">
            <a:avLst/>
          </a:prstGeom>
        </p:spPr>
        <p:txBody>
          <a:bodyPr/>
          <a:lstStyle/>
          <a:p>
            <a:pPr/>
            <a:r>
              <a:t>AWS Elastic Beanstalk</a:t>
            </a:r>
          </a:p>
        </p:txBody>
      </p:sp>
      <p:pic>
        <p:nvPicPr>
          <p:cNvPr id="240" name="Image" descr="Image"/>
          <p:cNvPicPr>
            <a:picLocks noChangeAspect="1"/>
          </p:cNvPicPr>
          <p:nvPr/>
        </p:nvPicPr>
        <p:blipFill>
          <a:blip r:embed="rId2">
            <a:extLst/>
          </a:blip>
          <a:stretch>
            <a:fillRect/>
          </a:stretch>
        </p:blipFill>
        <p:spPr>
          <a:xfrm>
            <a:off x="978605" y="3570769"/>
            <a:ext cx="22426790" cy="961148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ECS"/>
          <p:cNvSpPr txBox="1"/>
          <p:nvPr>
            <p:ph type="title"/>
          </p:nvPr>
        </p:nvSpPr>
        <p:spPr>
          <a:prstGeom prst="rect">
            <a:avLst/>
          </a:prstGeom>
        </p:spPr>
        <p:txBody>
          <a:bodyPr/>
          <a:lstStyle/>
          <a:p>
            <a:pPr/>
            <a:r>
              <a:t>ECS</a:t>
            </a:r>
          </a:p>
        </p:txBody>
      </p:sp>
      <p:pic>
        <p:nvPicPr>
          <p:cNvPr id="243" name="Image" descr="Image"/>
          <p:cNvPicPr>
            <a:picLocks noChangeAspect="1"/>
          </p:cNvPicPr>
          <p:nvPr/>
        </p:nvPicPr>
        <p:blipFill>
          <a:blip r:embed="rId2">
            <a:extLst/>
          </a:blip>
          <a:stretch>
            <a:fillRect/>
          </a:stretch>
        </p:blipFill>
        <p:spPr>
          <a:xfrm>
            <a:off x="1305262" y="2183649"/>
            <a:ext cx="21773476" cy="1102316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ECR"/>
          <p:cNvSpPr txBox="1"/>
          <p:nvPr>
            <p:ph type="title"/>
          </p:nvPr>
        </p:nvSpPr>
        <p:spPr>
          <a:prstGeom prst="rect">
            <a:avLst/>
          </a:prstGeom>
        </p:spPr>
        <p:txBody>
          <a:bodyPr/>
          <a:lstStyle/>
          <a:p>
            <a:pPr/>
            <a:r>
              <a:t>ECR</a:t>
            </a:r>
          </a:p>
        </p:txBody>
      </p:sp>
      <p:pic>
        <p:nvPicPr>
          <p:cNvPr id="246" name="Image" descr="Image"/>
          <p:cNvPicPr>
            <a:picLocks noChangeAspect="1"/>
          </p:cNvPicPr>
          <p:nvPr/>
        </p:nvPicPr>
        <p:blipFill>
          <a:blip r:embed="rId2">
            <a:extLst/>
          </a:blip>
          <a:stretch>
            <a:fillRect/>
          </a:stretch>
        </p:blipFill>
        <p:spPr>
          <a:xfrm>
            <a:off x="1068826" y="2969036"/>
            <a:ext cx="22246348" cy="777792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AWS CDK"/>
          <p:cNvSpPr txBox="1"/>
          <p:nvPr>
            <p:ph type="title"/>
          </p:nvPr>
        </p:nvSpPr>
        <p:spPr>
          <a:prstGeom prst="rect">
            <a:avLst/>
          </a:prstGeom>
        </p:spPr>
        <p:txBody>
          <a:bodyPr/>
          <a:lstStyle/>
          <a:p>
            <a:pPr/>
            <a:r>
              <a:t>AWS CDK</a:t>
            </a:r>
          </a:p>
        </p:txBody>
      </p:sp>
      <p:sp>
        <p:nvSpPr>
          <p:cNvPr id="249" name="Slide bullet text"/>
          <p:cNvSpPr txBox="1"/>
          <p:nvPr>
            <p:ph type="body" idx="1"/>
          </p:nvPr>
        </p:nvSpPr>
        <p:spPr>
          <a:xfrm>
            <a:off x="1206500" y="2536368"/>
            <a:ext cx="21971000" cy="9968148"/>
          </a:xfrm>
          <a:prstGeom prst="rect">
            <a:avLst/>
          </a:prstGeom>
        </p:spPr>
        <p:txBody>
          <a:bodyPr/>
          <a:lstStyle/>
          <a:p>
            <a:pPr marL="0" indent="0">
              <a:buSzTx/>
              <a:buNone/>
            </a:pPr>
          </a:p>
        </p:txBody>
      </p:sp>
      <p:pic>
        <p:nvPicPr>
          <p:cNvPr id="250" name="Image" descr="Image"/>
          <p:cNvPicPr>
            <a:picLocks noChangeAspect="1"/>
          </p:cNvPicPr>
          <p:nvPr/>
        </p:nvPicPr>
        <p:blipFill>
          <a:blip r:embed="rId2">
            <a:extLst/>
          </a:blip>
          <a:stretch>
            <a:fillRect/>
          </a:stretch>
        </p:blipFill>
        <p:spPr>
          <a:xfrm>
            <a:off x="1206500" y="2536368"/>
            <a:ext cx="21869273" cy="681795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Cloud Formation"/>
          <p:cNvSpPr txBox="1"/>
          <p:nvPr>
            <p:ph type="title"/>
          </p:nvPr>
        </p:nvSpPr>
        <p:spPr>
          <a:prstGeom prst="rect">
            <a:avLst/>
          </a:prstGeom>
        </p:spPr>
        <p:txBody>
          <a:bodyPr/>
          <a:lstStyle/>
          <a:p>
            <a:pPr/>
            <a:r>
              <a:t>Cloud Formation</a:t>
            </a:r>
          </a:p>
        </p:txBody>
      </p:sp>
      <p:sp>
        <p:nvSpPr>
          <p:cNvPr id="253" name="Slide bullet text"/>
          <p:cNvSpPr txBox="1"/>
          <p:nvPr>
            <p:ph type="body" idx="1"/>
          </p:nvPr>
        </p:nvSpPr>
        <p:spPr>
          <a:xfrm>
            <a:off x="1206500" y="3392436"/>
            <a:ext cx="21971000" cy="9968147"/>
          </a:xfrm>
          <a:prstGeom prst="rect">
            <a:avLst/>
          </a:prstGeom>
        </p:spPr>
        <p:txBody>
          <a:bodyPr/>
          <a:lstStyle/>
          <a:p>
            <a:pPr marL="0" indent="0">
              <a:buSzTx/>
              <a:buNone/>
            </a:pPr>
          </a:p>
        </p:txBody>
      </p:sp>
      <p:pic>
        <p:nvPicPr>
          <p:cNvPr id="254" name="Image" descr="Image"/>
          <p:cNvPicPr>
            <a:picLocks noChangeAspect="1"/>
          </p:cNvPicPr>
          <p:nvPr/>
        </p:nvPicPr>
        <p:blipFill>
          <a:blip r:embed="rId2">
            <a:extLst/>
          </a:blip>
          <a:stretch>
            <a:fillRect/>
          </a:stretch>
        </p:blipFill>
        <p:spPr>
          <a:xfrm>
            <a:off x="1206500" y="3392436"/>
            <a:ext cx="21869273" cy="7283143"/>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Demo: ECS, ECR, CDK and Cloud Formation"/>
          <p:cNvSpPr txBox="1"/>
          <p:nvPr>
            <p:ph type="title"/>
          </p:nvPr>
        </p:nvSpPr>
        <p:spPr>
          <a:xfrm>
            <a:off x="1206500" y="6141418"/>
            <a:ext cx="21971001" cy="1433164"/>
          </a:xfrm>
          <a:prstGeom prst="rect">
            <a:avLst/>
          </a:prstGeom>
        </p:spPr>
        <p:txBody>
          <a:bodyPr/>
          <a:lstStyle>
            <a:lvl1pPr defTabSz="2413955">
              <a:defRPr spc="-168" sz="8415"/>
            </a:lvl1pPr>
          </a:lstStyle>
          <a:p>
            <a:pPr/>
            <a:r>
              <a:t>Demo: ECS, ECR, CDK and Cloud Formation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Your application is deployed on Elastic Beanstalk and you manage the configuration of the stack using a CloudFormation template. A new golden AMI is created every week and contains a hardened AMI that has all the necessary recent security patches. You ha"/>
          <p:cNvSpPr txBox="1"/>
          <p:nvPr>
            <p:ph type="body" idx="1"/>
          </p:nvPr>
        </p:nvSpPr>
        <p:spPr>
          <a:xfrm>
            <a:off x="1206500" y="1211484"/>
            <a:ext cx="21971000" cy="11293032"/>
          </a:xfrm>
          <a:prstGeom prst="rect">
            <a:avLst/>
          </a:prstGeom>
        </p:spPr>
        <p:txBody>
          <a:bodyPr/>
          <a:lstStyle/>
          <a:p>
            <a:pPr marL="0" indent="0" defTabSz="1511770">
              <a:spcBef>
                <a:spcPts val="2700"/>
              </a:spcBef>
              <a:buSzTx/>
              <a:buNone/>
              <a:defRPr b="1" sz="2976"/>
            </a:pPr>
            <a:r>
              <a:t>Your application is deployed on Elastic Beanstalk and you manage the configuration of the stack using a CloudFormation template. A new golden AMI is created every week and contains a hardened AMI that has all the necessary recent security patches. You have deployed over 100 applications using CloudFormation &amp; Beanstalk this way and you would like to ensure the newer AMI used for EC2 instances is updated every week. There are no standardization or naming conventions made across all the CloudFormation templates.</a:t>
            </a:r>
          </a:p>
          <a:p>
            <a:pPr marL="0" indent="0" defTabSz="1511770">
              <a:spcBef>
                <a:spcPts val="2700"/>
              </a:spcBef>
              <a:buSzTx/>
              <a:buNone/>
              <a:defRPr b="1" sz="2976"/>
            </a:pPr>
            <a:r>
              <a:t>As a DevOps Engineer, how would you implement a solution for this requirement?</a:t>
            </a:r>
          </a:p>
          <a:p>
            <a:pPr marL="551180" indent="-551180" defTabSz="1511770">
              <a:spcBef>
                <a:spcPts val="2700"/>
              </a:spcBef>
              <a:buSzPct val="100000"/>
              <a:buAutoNum type="alphaUcPeriod" startAt="1"/>
              <a:defRPr sz="2976"/>
            </a:pPr>
            <a:r>
              <a:t>Store the Golden AMI id in an S3 object. Create a CloudFormation mapping to contain the last value of the Golden AMI id. That mapping is passed on to the configuration of the Elastic Beanstalk environment. Create a CloudWatch Event rule that is triggered every week that will launch a Lambda function. That Lambda function should update the mapping section of every CloudFormation template using a YAML parser, upload the new templates to S3 and trigger a refresh of all the CloudFormation templates using the UpdateStack API while passing the new parameter</a:t>
            </a:r>
          </a:p>
          <a:p>
            <a:pPr marL="551180" indent="-551180" defTabSz="1511770">
              <a:spcBef>
                <a:spcPts val="2700"/>
              </a:spcBef>
              <a:buSzPct val="100000"/>
              <a:buAutoNum type="alphaUcPeriod" startAt="1"/>
              <a:defRPr sz="2976"/>
            </a:pPr>
            <a:r>
              <a:t>Store the Golden AMI id in an S3 object. Create a CloudFormation parameter that points to the S3 object, and is passed on to the configuration of the Elastic Beanstalk environment. Create a CloudWatch Event rule that is triggered every week that will launch a Lambda function. That Lambda function should trigger a refresh of all the CloudFormation templates using the UpdateStack API</a:t>
            </a:r>
          </a:p>
          <a:p>
            <a:pPr marL="551180" indent="-551180" defTabSz="1511770">
              <a:spcBef>
                <a:spcPts val="2700"/>
              </a:spcBef>
              <a:buSzPct val="100000"/>
              <a:buAutoNum type="alphaUcPeriod" startAt="1"/>
              <a:defRPr sz="2976"/>
            </a:pPr>
            <a:r>
              <a:t>Store the Golden AMI id in an SSM Parameter Store parameter. Create a CloudFormation parameter of type String, and is passed on to the configuration of the Elastic Beanstalk environment. Create a CloudWatch Event rule that is triggered every week that will launch a Lambda function. That Lambda function should fetch the parameter from the SSM Parameter Store and trigger a refresh of all the CloudFormation templates using the UpdateStack API while passing the new parameter</a:t>
            </a:r>
          </a:p>
          <a:p>
            <a:pPr marL="551180" indent="-551180" defTabSz="1511770">
              <a:spcBef>
                <a:spcPts val="2700"/>
              </a:spcBef>
              <a:buSzPct val="100000"/>
              <a:buAutoNum type="alphaUcPeriod" startAt="1"/>
              <a:defRPr sz="2976"/>
            </a:pPr>
            <a:r>
              <a:t>Store the Golden AMI id in an SSM Parameter Store parameter. Create a CloudFormation parameter that points to the SSM Parameter Store, and is passed on to the configuration of the Elastic Beanstalk environment. Create a CloudWatch Event rule that is triggered every week that will launch a Lambda function. That Lambda function should trigger a refresh of all the CloudFormation templates using the UpdateStack API</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bout the exam"/>
          <p:cNvSpPr txBox="1"/>
          <p:nvPr>
            <p:ph type="title"/>
          </p:nvPr>
        </p:nvSpPr>
        <p:spPr>
          <a:prstGeom prst="rect">
            <a:avLst/>
          </a:prstGeom>
        </p:spPr>
        <p:txBody>
          <a:bodyPr/>
          <a:lstStyle/>
          <a:p>
            <a:pPr/>
            <a:r>
              <a:t>About the exam</a:t>
            </a:r>
          </a:p>
        </p:txBody>
      </p:sp>
      <p:sp>
        <p:nvSpPr>
          <p:cNvPr id="163" name="75 multiple choice and multi response questions…"/>
          <p:cNvSpPr txBox="1"/>
          <p:nvPr>
            <p:ph type="body" idx="1"/>
          </p:nvPr>
        </p:nvSpPr>
        <p:spPr>
          <a:xfrm>
            <a:off x="1206500" y="2522665"/>
            <a:ext cx="21971000" cy="9981851"/>
          </a:xfrm>
          <a:prstGeom prst="rect">
            <a:avLst/>
          </a:prstGeom>
        </p:spPr>
        <p:txBody>
          <a:bodyPr/>
          <a:lstStyle/>
          <a:p>
            <a:pPr/>
            <a:r>
              <a:t>75 multiple choice and multi response questions</a:t>
            </a:r>
          </a:p>
          <a:p>
            <a:pPr lvl="1"/>
            <a:r>
              <a:t>10 questions are not scored.</a:t>
            </a:r>
          </a:p>
          <a:p>
            <a:pPr/>
            <a:r>
              <a:t>3 hours to complete</a:t>
            </a:r>
          </a:p>
          <a:p>
            <a:pPr/>
            <a:r>
              <a:t>Cost $300 (USA)</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Your application is deployed on Elastic Beanstalk and you manage the configuration of the stack using a CloudFormation template. A new golden AMI is created every week and contains a hardened AMI that has all the necessary recent security patches. You ha"/>
          <p:cNvSpPr txBox="1"/>
          <p:nvPr>
            <p:ph type="body" idx="1"/>
          </p:nvPr>
        </p:nvSpPr>
        <p:spPr>
          <a:xfrm>
            <a:off x="1206500" y="1211484"/>
            <a:ext cx="21971000" cy="11293032"/>
          </a:xfrm>
          <a:prstGeom prst="rect">
            <a:avLst/>
          </a:prstGeom>
        </p:spPr>
        <p:txBody>
          <a:bodyPr/>
          <a:lstStyle/>
          <a:p>
            <a:pPr marL="0" indent="0" defTabSz="1511770">
              <a:spcBef>
                <a:spcPts val="2700"/>
              </a:spcBef>
              <a:buSzTx/>
              <a:buNone/>
              <a:defRPr b="1" sz="2976"/>
            </a:pPr>
            <a:r>
              <a:t>Your application is deployed on Elastic Beanstalk and you manage the configuration of the stack using a CloudFormation template. A new golden AMI is created every week and contains a hardened AMI that has all the necessary recent security patches. You have deployed over 100 applications using CloudFormation &amp; Beanstalk this way and you would like to ensure the newer AMI used for EC2 instances is updated every week. There are no standardization or naming conventions made across all the CloudFormation templates.</a:t>
            </a:r>
          </a:p>
          <a:p>
            <a:pPr marL="0" indent="0" defTabSz="1511770">
              <a:spcBef>
                <a:spcPts val="2700"/>
              </a:spcBef>
              <a:buSzTx/>
              <a:buNone/>
              <a:defRPr b="1" sz="2976"/>
            </a:pPr>
            <a:r>
              <a:t>As a DevOps Engineer, how would you implement a solution for this requirement?</a:t>
            </a:r>
          </a:p>
          <a:p>
            <a:pPr marL="551180" indent="-551180" defTabSz="1511770">
              <a:spcBef>
                <a:spcPts val="2700"/>
              </a:spcBef>
              <a:buSzPct val="100000"/>
              <a:buAutoNum type="alphaUcPeriod" startAt="1"/>
              <a:defRPr sz="2976">
                <a:solidFill>
                  <a:srgbClr val="D5D5D5"/>
                </a:solidFill>
              </a:defRPr>
            </a:pPr>
            <a:r>
              <a:t>Store the Golden AMI id in an S3 object. Create a CloudFormation mapping to contain the last value of the Golden AMI id. That mapping is passed on to the configuration of the Elastic Beanstalk environment. Create a CloudWatch Event rule that is triggered every week that will launch a Lambda function. That Lambda function should update the mapping section of every CloudFormation template using a YAML parser, upload the new templates to S3 and trigger a refresh of all the CloudFormation templates using the UpdateStack API while passing the new parameter</a:t>
            </a:r>
          </a:p>
          <a:p>
            <a:pPr marL="551180" indent="-551180" defTabSz="1511770">
              <a:spcBef>
                <a:spcPts val="2700"/>
              </a:spcBef>
              <a:buSzPct val="100000"/>
              <a:buAutoNum type="alphaUcPeriod" startAt="1"/>
              <a:defRPr sz="2976">
                <a:solidFill>
                  <a:srgbClr val="D5D5D5"/>
                </a:solidFill>
              </a:defRPr>
            </a:pPr>
            <a:r>
              <a:t>Store the Golden AMI id in an S3 object. Create a CloudFormation parameter that points to the S3 object, and is passed on to the configuration of the Elastic Beanstalk environment. Create a CloudWatch Event rule that is triggered every week that will launch a Lambda function. That Lambda function should trigger a refresh of all the CloudFormation templates using the UpdateStack API</a:t>
            </a:r>
          </a:p>
          <a:p>
            <a:pPr marL="551180" indent="-551180" defTabSz="1511770">
              <a:spcBef>
                <a:spcPts val="2700"/>
              </a:spcBef>
              <a:buSzPct val="100000"/>
              <a:buAutoNum type="alphaUcPeriod" startAt="1"/>
              <a:defRPr sz="2976">
                <a:solidFill>
                  <a:srgbClr val="D5D5D5"/>
                </a:solidFill>
              </a:defRPr>
            </a:pPr>
            <a:r>
              <a:t>Store the Golden AMI id in an SSM Parameter Store parameter. Create a CloudFormation parameter of type String, and is passed on to the configuration of the Elastic Beanstalk environment. Create a CloudWatch Event rule that is triggered every week that will launch a Lambda function. That Lambda function should fetch the parameter from the SSM Parameter Store and trigger a refresh of all the CloudFormation templates using the UpdateStack API while passing the new parameter</a:t>
            </a:r>
          </a:p>
          <a:p>
            <a:pPr marL="551180" indent="-551180" defTabSz="1511770">
              <a:spcBef>
                <a:spcPts val="2700"/>
              </a:spcBef>
              <a:buSzPct val="100000"/>
              <a:buAutoNum type="alphaUcPeriod" startAt="1"/>
              <a:defRPr sz="2976"/>
            </a:pPr>
            <a:r>
              <a:t>Store the Golden AMI id in an SSM Parameter Store parameter. Create a CloudFormation parameter that points to the SSM Parameter Store, and is passed on to the configuration of the Elastic Beanstalk environment. Create a CloudWatch Event rule that is triggered every week that will launch a Lambda function. That Lambda function should trigger a refresh of all the CloudFormation templates using the UpdateStack API</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he DevOps team at a presentation software company is deploying their flagship application using Elastic Beanstalk. The application is deployed using a Deploy stage in a CodePipeline pipeline. The technical requirements mandate changing the configuration"/>
          <p:cNvSpPr txBox="1"/>
          <p:nvPr>
            <p:ph type="body" idx="1"/>
          </p:nvPr>
        </p:nvSpPr>
        <p:spPr>
          <a:xfrm>
            <a:off x="1206500" y="1211484"/>
            <a:ext cx="21971000" cy="11293032"/>
          </a:xfrm>
          <a:prstGeom prst="rect">
            <a:avLst/>
          </a:prstGeom>
        </p:spPr>
        <p:txBody>
          <a:bodyPr/>
          <a:lstStyle/>
          <a:p>
            <a:pPr marL="0" indent="0" defTabSz="452627">
              <a:lnSpc>
                <a:spcPct val="100000"/>
              </a:lnSpc>
              <a:spcBef>
                <a:spcPts val="0"/>
              </a:spcBef>
              <a:buSzTx/>
              <a:buNone/>
              <a:defRPr b="1" sz="3366">
                <a:solidFill>
                  <a:srgbClr val="1C1D1F"/>
                </a:solidFill>
                <a:latin typeface="Helvetica"/>
                <a:ea typeface="Helvetica"/>
                <a:cs typeface="Helvetica"/>
                <a:sym typeface="Helvetica"/>
              </a:defRPr>
            </a:pPr>
            <a:r>
              <a:t>The DevOps team at a presentation software company is deploying their flagship application using Elastic Beanstalk. The application is deployed using a Deploy stage in a CodePipeline pipeline. The technical requirements mandate changing the configuration of the Application Load Balancer tied to Elastic Beanstalk by adding an HTTP to HTTPS redirection rule.</a:t>
            </a:r>
          </a:p>
          <a:p>
            <a:pPr marL="0" indent="0" defTabSz="452627">
              <a:lnSpc>
                <a:spcPct val="100000"/>
              </a:lnSpc>
              <a:spcBef>
                <a:spcPts val="0"/>
              </a:spcBef>
              <a:buSzTx/>
              <a:buNone/>
              <a:defRPr b="1" sz="3366">
                <a:solidFill>
                  <a:srgbClr val="1C1D1F"/>
                </a:solidFill>
                <a:latin typeface="Helvetica"/>
                <a:ea typeface="Helvetica"/>
                <a:cs typeface="Helvetica"/>
                <a:sym typeface="Helvetica"/>
              </a:defRPr>
            </a:pPr>
            <a:r>
              <a:t>As a DevOps Engineer, you don't have the permissions to directly edit the Elastic Beanstalk environment, how can you proceed?</a:t>
            </a:r>
          </a:p>
          <a:p>
            <a:pPr marL="0" indent="0" defTabSz="452627">
              <a:lnSpc>
                <a:spcPct val="100000"/>
              </a:lnSpc>
              <a:spcBef>
                <a:spcPts val="0"/>
              </a:spcBef>
              <a:buSzTx/>
              <a:buNone/>
              <a:defRPr b="1" sz="3366">
                <a:solidFill>
                  <a:srgbClr val="1C1D1F"/>
                </a:solidFill>
                <a:latin typeface="Helvetica"/>
                <a:ea typeface="Helvetica"/>
                <a:cs typeface="Helvetica"/>
                <a:sym typeface="Helvetica"/>
              </a:defRPr>
            </a:pPr>
          </a:p>
          <a:p>
            <a:pPr marL="623411" indent="-623411" defTabSz="452627">
              <a:lnSpc>
                <a:spcPct val="100000"/>
              </a:lnSpc>
              <a:spcBef>
                <a:spcPts val="0"/>
              </a:spcBef>
              <a:buSzPct val="100000"/>
              <a:buAutoNum type="alphaUcPeriod" startAt="1"/>
              <a:defRPr sz="3366">
                <a:solidFill>
                  <a:srgbClr val="1C1D1F"/>
                </a:solidFill>
                <a:latin typeface="Helvetica"/>
                <a:ea typeface="Helvetica"/>
                <a:cs typeface="Helvetica"/>
                <a:sym typeface="Helvetica"/>
              </a:defRPr>
            </a:pPr>
            <a:r>
              <a:t>Create a file named .ebextensions/alb.config in your code repository and add a container_commands block for which you will specify a container command that will run in leader_only mode. The EC2 instance will issue an API call to the Load Balancer to add the redirection rule</a:t>
            </a:r>
            <a:br/>
          </a:p>
          <a:p>
            <a:pPr marL="623411" indent="-623411" defTabSz="452627">
              <a:lnSpc>
                <a:spcPct val="100000"/>
              </a:lnSpc>
              <a:spcBef>
                <a:spcPts val="0"/>
              </a:spcBef>
              <a:buSzPct val="100000"/>
              <a:buAutoNum type="alphaUcPeriod" startAt="1"/>
              <a:defRPr sz="3366">
                <a:solidFill>
                  <a:srgbClr val="1C1D1F"/>
                </a:solidFill>
                <a:latin typeface="Helvetica"/>
                <a:ea typeface="Helvetica"/>
                <a:cs typeface="Helvetica"/>
                <a:sym typeface="Helvetica"/>
              </a:defRPr>
            </a:pPr>
            <a:r>
              <a:t>Using the EB CLI, create a .elasticbeanstalk/saved_configs/config.yml, and specify the rules for the key aws:elbv2:listener:default. Configure CodePipeline to deploy to Elastic Beanstalk using the EB CLI and push the code</a:t>
            </a:r>
            <a:br/>
          </a:p>
          <a:p>
            <a:pPr marL="623411" indent="-623411" defTabSz="452627">
              <a:lnSpc>
                <a:spcPct val="100000"/>
              </a:lnSpc>
              <a:spcBef>
                <a:spcPts val="0"/>
              </a:spcBef>
              <a:buSzPct val="100000"/>
              <a:buAutoNum type="alphaUcPeriod" startAt="1"/>
              <a:defRPr sz="3366">
                <a:solidFill>
                  <a:srgbClr val="1C1D1F"/>
                </a:solidFill>
                <a:latin typeface="Helvetica"/>
                <a:ea typeface="Helvetica"/>
                <a:cs typeface="Helvetica"/>
                <a:sym typeface="Helvetica"/>
              </a:defRPr>
            </a:pPr>
            <a:r>
              <a:t>Create a file named .ebextensions/alb.config in your code repository and add an option_settings block for which you will specify the Rules for the key aws:elbv2:listener:default. Push your code and let the CodePipeline run</a:t>
            </a:r>
            <a:br/>
          </a:p>
          <a:p>
            <a:pPr marL="623411" indent="-623411" defTabSz="452627">
              <a:lnSpc>
                <a:spcPct val="100000"/>
              </a:lnSpc>
              <a:spcBef>
                <a:spcPts val="0"/>
              </a:spcBef>
              <a:buSzPct val="100000"/>
              <a:buAutoNum type="alphaUcPeriod" startAt="1"/>
              <a:defRPr sz="3366">
                <a:solidFill>
                  <a:srgbClr val="1C1D1F"/>
                </a:solidFill>
                <a:latin typeface="Helvetica"/>
                <a:ea typeface="Helvetica"/>
                <a:cs typeface="Helvetica"/>
                <a:sym typeface="Helvetica"/>
              </a:defRPr>
            </a:pPr>
            <a:r>
              <a:t>Using the EB CLI, create a .elasticbeanstalk/saved_configs/config.yml, and specify the rules for the key aws:elbv2:listener:default. Run a deploy using the EB CLI from your computer onto the Elastic Beanstalk Environment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The DevOps team at a presentation software company is deploying their flagship application using Elastic Beanstalk. The application is deployed using a Deploy stage in a CodePipeline pipeline. The technical requirements mandate changing the configuration"/>
          <p:cNvSpPr txBox="1"/>
          <p:nvPr>
            <p:ph type="body" idx="1"/>
          </p:nvPr>
        </p:nvSpPr>
        <p:spPr>
          <a:xfrm>
            <a:off x="1206500" y="1211484"/>
            <a:ext cx="21971000" cy="11293032"/>
          </a:xfrm>
          <a:prstGeom prst="rect">
            <a:avLst/>
          </a:prstGeom>
        </p:spPr>
        <p:txBody>
          <a:bodyPr/>
          <a:lstStyle/>
          <a:p>
            <a:pPr marL="0" indent="0" defTabSz="452627">
              <a:lnSpc>
                <a:spcPct val="100000"/>
              </a:lnSpc>
              <a:spcBef>
                <a:spcPts val="0"/>
              </a:spcBef>
              <a:buSzTx/>
              <a:buNone/>
              <a:defRPr b="1" sz="3366">
                <a:solidFill>
                  <a:srgbClr val="1C1D1F"/>
                </a:solidFill>
                <a:latin typeface="Helvetica"/>
                <a:ea typeface="Helvetica"/>
                <a:cs typeface="Helvetica"/>
                <a:sym typeface="Helvetica"/>
              </a:defRPr>
            </a:pPr>
            <a:r>
              <a:t>The DevOps team at a presentation software company is deploying their flagship application using Elastic Beanstalk. The application is deployed using a Deploy stage in a CodePipeline pipeline. The technical requirements mandate changing the configuration of the Application Load Balancer tied to Elastic Beanstalk by adding an HTTP to HTTPS redirection rule.</a:t>
            </a:r>
          </a:p>
          <a:p>
            <a:pPr marL="0" indent="0" defTabSz="452627">
              <a:lnSpc>
                <a:spcPct val="100000"/>
              </a:lnSpc>
              <a:spcBef>
                <a:spcPts val="0"/>
              </a:spcBef>
              <a:buSzTx/>
              <a:buNone/>
              <a:defRPr b="1" sz="3366">
                <a:solidFill>
                  <a:srgbClr val="1C1D1F"/>
                </a:solidFill>
                <a:latin typeface="Helvetica"/>
                <a:ea typeface="Helvetica"/>
                <a:cs typeface="Helvetica"/>
                <a:sym typeface="Helvetica"/>
              </a:defRPr>
            </a:pPr>
            <a:r>
              <a:t>As a DevOps Engineer, you don't have the permissions to directly edit the Elastic Beanstalk environment, how can you proceed?</a:t>
            </a:r>
          </a:p>
          <a:p>
            <a:pPr marL="0" indent="0" defTabSz="452627">
              <a:lnSpc>
                <a:spcPct val="100000"/>
              </a:lnSpc>
              <a:spcBef>
                <a:spcPts val="0"/>
              </a:spcBef>
              <a:buSzTx/>
              <a:buNone/>
              <a:defRPr b="1" sz="3366">
                <a:solidFill>
                  <a:srgbClr val="1C1D1F"/>
                </a:solidFill>
                <a:latin typeface="Helvetica"/>
                <a:ea typeface="Helvetica"/>
                <a:cs typeface="Helvetica"/>
                <a:sym typeface="Helvetica"/>
              </a:defRPr>
            </a:pPr>
          </a:p>
          <a:p>
            <a:pPr marL="623411" indent="-623411" defTabSz="452627">
              <a:lnSpc>
                <a:spcPct val="100000"/>
              </a:lnSpc>
              <a:spcBef>
                <a:spcPts val="0"/>
              </a:spcBef>
              <a:buSzPct val="100000"/>
              <a:buAutoNum type="alphaUcPeriod" startAt="1"/>
              <a:defRPr sz="3366">
                <a:solidFill>
                  <a:srgbClr val="D5D5D5"/>
                </a:solidFill>
                <a:latin typeface="Helvetica"/>
                <a:ea typeface="Helvetica"/>
                <a:cs typeface="Helvetica"/>
                <a:sym typeface="Helvetica"/>
              </a:defRPr>
            </a:pPr>
            <a:r>
              <a:t>Create a file named .ebextensions/alb.config in your code repository and add a container_commands block for which you will specify a container command that will run in leader_only mode. The EC2 instance will issue an API call to the Load Balancer to add the redirection rule</a:t>
            </a:r>
            <a:br/>
          </a:p>
          <a:p>
            <a:pPr marL="623411" indent="-623411" defTabSz="452627">
              <a:lnSpc>
                <a:spcPct val="100000"/>
              </a:lnSpc>
              <a:spcBef>
                <a:spcPts val="0"/>
              </a:spcBef>
              <a:buSzPct val="100000"/>
              <a:buAutoNum type="alphaUcPeriod" startAt="1"/>
              <a:defRPr sz="3366">
                <a:solidFill>
                  <a:srgbClr val="1C1D1F"/>
                </a:solidFill>
                <a:latin typeface="Helvetica"/>
                <a:ea typeface="Helvetica"/>
                <a:cs typeface="Helvetica"/>
                <a:sym typeface="Helvetica"/>
              </a:defRPr>
            </a:pPr>
            <a:r>
              <a:rPr>
                <a:solidFill>
                  <a:srgbClr val="D5D5D5"/>
                </a:solidFill>
              </a:rPr>
              <a:t>Using the EB CLI, create a .elasticbeanstalk/saved_configs/config.yml, and specify the rules for the key aws:elbv2:listener:default. Configure CodePipeline to deploy to Elastic Beanstalk using the EB CLI and push the code</a:t>
            </a:r>
            <a:br/>
          </a:p>
          <a:p>
            <a:pPr marL="623411" indent="-623411" defTabSz="452627">
              <a:lnSpc>
                <a:spcPct val="100000"/>
              </a:lnSpc>
              <a:spcBef>
                <a:spcPts val="0"/>
              </a:spcBef>
              <a:buSzPct val="100000"/>
              <a:buAutoNum type="alphaUcPeriod" startAt="1"/>
              <a:defRPr sz="3366">
                <a:solidFill>
                  <a:srgbClr val="1C1D1F"/>
                </a:solidFill>
                <a:latin typeface="Helvetica"/>
                <a:ea typeface="Helvetica"/>
                <a:cs typeface="Helvetica"/>
                <a:sym typeface="Helvetica"/>
              </a:defRPr>
            </a:pPr>
            <a:r>
              <a:t>Create a file named .ebextensions/alb.config in your code repository and add an option_settings block for which you will specify the Rules for the key aws:elbv2:listener:default. Push your code and let the CodePipeline run</a:t>
            </a:r>
            <a:br/>
          </a:p>
          <a:p>
            <a:pPr marL="623411" indent="-623411" defTabSz="452627">
              <a:lnSpc>
                <a:spcPct val="100000"/>
              </a:lnSpc>
              <a:spcBef>
                <a:spcPts val="0"/>
              </a:spcBef>
              <a:buSzPct val="100000"/>
              <a:buAutoNum type="alphaUcPeriod" startAt="1"/>
              <a:defRPr sz="3366">
                <a:solidFill>
                  <a:srgbClr val="D5D5D5"/>
                </a:solidFill>
                <a:latin typeface="Helvetica"/>
                <a:ea typeface="Helvetica"/>
                <a:cs typeface="Helvetica"/>
                <a:sym typeface="Helvetica"/>
              </a:defRPr>
            </a:pPr>
            <a:r>
              <a:t>Using the EB CLI, create a .elasticbeanstalk/saved_configs/config.yml, and specify the rules for the key aws:elbv2:listener:default. Run a deploy using the EB CLI from your computer onto the Elastic Beanstalk Environment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A Big Data analytics company is operating a distributed Cassandra cluster on EC2. Each instance in the cluster must have a list of all the other instance's IP to function correctly, store in a configuration file. As a Devops Engineer at the company, you "/>
          <p:cNvSpPr txBox="1"/>
          <p:nvPr>
            <p:ph type="body" idx="1"/>
          </p:nvPr>
        </p:nvSpPr>
        <p:spPr>
          <a:xfrm>
            <a:off x="1206500" y="1211484"/>
            <a:ext cx="21971000" cy="11293032"/>
          </a:xfrm>
          <a:prstGeom prst="rect">
            <a:avLst/>
          </a:prstGeom>
        </p:spPr>
        <p:txBody>
          <a:bodyPr/>
          <a:lstStyle/>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r>
              <a:t>A Big Data analytics company is operating a distributed Cassandra cluster on EC2. Each instance in the cluster must have a list of all the other instance's IP to function correctly, store in a configuration file. As a Devops Engineer at the company, you would like this solution to adapt automatically when newer EC2 instances join the cluster, or when some EC2 instances are terminated.</a:t>
            </a:r>
          </a:p>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r>
              <a:t>Which of the following solutions would you recommend for the given requirement?</a:t>
            </a:r>
          </a:p>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t>Manage the EC2 instances using an Auto Scaling Group. Include a lifecycle hook for the instance pending and termination that will trigger an AWS Lambda function. The Lambda function will issue an EC2 DescribeInstances API call and update the configuration file through SSH</a:t>
            </a:r>
            <a:b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t>Manage the EC2 instances using OpsWorks. Include a chef cookbook on the configure lifecycle event that will update the configuration file accordingly</a:t>
            </a:r>
            <a:b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t>Manage the EC2 instances using an Auto Scaling Group. Include a lifecycle hook for the instance pending and termination that will trigger an EC2 user-data script on the EC2 instances. The script issues an EC2 DescribeInstances API call and update the configuration file locally</a:t>
            </a:r>
            <a:b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t>Manage the EC2 instances using OpsWorks. Include a chef cookbook on the setup lifecycle event that will update the configuration file accordingly</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A Big Data analytics company is operating a distributed Cassandra cluster on EC2. Each instance in the cluster must have a list of all the other instance's IP to function correctly, store in a configuration file. As a Devops Engineer at the company, you "/>
          <p:cNvSpPr txBox="1"/>
          <p:nvPr>
            <p:ph type="body" idx="1"/>
          </p:nvPr>
        </p:nvSpPr>
        <p:spPr>
          <a:xfrm>
            <a:off x="1206500" y="1211484"/>
            <a:ext cx="21971000" cy="11293032"/>
          </a:xfrm>
          <a:prstGeom prst="rect">
            <a:avLst/>
          </a:prstGeom>
        </p:spPr>
        <p:txBody>
          <a:bodyPr/>
          <a:lstStyle/>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r>
              <a:t>A Big Data analytics company is operating a distributed Cassandra cluster on EC2. Each instance in the cluster must have a list of all the other instance's IP to function correctly, store in a configuration file. As a Devops Engineer at the company, you would like this solution to adapt automatically when newer EC2 instances join the cluster, or when some EC2 instances are terminated.</a:t>
            </a:r>
          </a:p>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r>
              <a:t>Which of the following solutions would you recommend for the given requirement?</a:t>
            </a:r>
          </a:p>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rPr>
                <a:solidFill>
                  <a:srgbClr val="D5D5D5"/>
                </a:solidFill>
              </a:rPr>
              <a:t>Manage the EC2 instances using an Auto Scaling Group. Include a lifecycle hook for the instance pending and termination that will trigger an AWS Lambda function. The Lambda function will issue an EC2 DescribeInstances API call and update the configuration file through SSH</a:t>
            </a:r>
            <a:b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t>Manage the EC2 instances using OpsWorks. Include a chef cookbook on the configure lifecycle event that will update the configuration file accordingly</a:t>
            </a:r>
            <a:br/>
          </a:p>
          <a:p>
            <a:pPr marL="629708" indent="-629708" defTabSz="457200">
              <a:lnSpc>
                <a:spcPct val="100000"/>
              </a:lnSpc>
              <a:spcBef>
                <a:spcPts val="0"/>
              </a:spcBef>
              <a:buSzPct val="100000"/>
              <a:buAutoNum type="alphaUcPeriod" startAt="1"/>
              <a:defRPr sz="3400">
                <a:solidFill>
                  <a:srgbClr val="D5D5D5"/>
                </a:solidFill>
                <a:latin typeface="Helvetica"/>
                <a:ea typeface="Helvetica"/>
                <a:cs typeface="Helvetica"/>
                <a:sym typeface="Helvetica"/>
              </a:defRPr>
            </a:pPr>
            <a:r>
              <a:t>Manage the EC2 instances using an Auto Scaling Group. Include a lifecycle hook for the instance pending and termination that will trigger an EC2 user-data script on the EC2 instances. The script issues an EC2 DescribeInstances API call and update the configuration file locally</a:t>
            </a:r>
            <a:br/>
          </a:p>
          <a:p>
            <a:pPr marL="629708" indent="-629708" defTabSz="457200">
              <a:lnSpc>
                <a:spcPct val="100000"/>
              </a:lnSpc>
              <a:spcBef>
                <a:spcPts val="0"/>
              </a:spcBef>
              <a:buSzPct val="100000"/>
              <a:buAutoNum type="alphaUcPeriod" startAt="1"/>
              <a:defRPr sz="3400">
                <a:solidFill>
                  <a:srgbClr val="D5D5D5"/>
                </a:solidFill>
                <a:latin typeface="Helvetica"/>
                <a:ea typeface="Helvetica"/>
                <a:cs typeface="Helvetica"/>
                <a:sym typeface="Helvetica"/>
              </a:defRPr>
            </a:pPr>
            <a:r>
              <a:t>Manage the EC2 instances using OpsWorks. Include a chef cookbook on the setup lifecycle event that will update the configuration file accordingly</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As part of the CICD pipeline, a DevOps Engineer is performing a functional test using a CloudFormation template that will later get deployed to production. That CloudFormation template creates an S3 bucket and a Lambda function which transforms images up"/>
          <p:cNvSpPr txBox="1"/>
          <p:nvPr>
            <p:ph type="body" idx="1"/>
          </p:nvPr>
        </p:nvSpPr>
        <p:spPr>
          <a:xfrm>
            <a:off x="1206500" y="1211484"/>
            <a:ext cx="21971000" cy="11293032"/>
          </a:xfrm>
          <a:prstGeom prst="rect">
            <a:avLst/>
          </a:prstGeom>
        </p:spPr>
        <p:txBody>
          <a:bodyPr/>
          <a:lstStyle/>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r>
              <a:t>As part of the CICD pipeline, a DevOps Engineer is performing a functional test using a CloudFormation template that will later get deployed to production. That CloudFormation template creates an S3 bucket and a Lambda function which transforms images uploaded into S3 into thumbnails. To test the Lambda function, a few images are automatically uploaded and the thumbnail output is expected from the Lambda function on the S3 bucket. As part of the clean-up of these functional tests, the CloudFormation stack is deleted, but right now the delete fails.</a:t>
            </a:r>
          </a:p>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r>
              <a:t>What's the reason and how could this issue be fixed?</a:t>
            </a:r>
          </a:p>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t>The S3 bucket contains files and therefore cannot be deleted by CloudFormation. Create an additional Custom Resource backed by a Lambda function that performs a clean-up of the bucket</a:t>
            </a:r>
            <a:b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t>The S3 bucket contains files and therefore cannot be deleted by CloudFormation. Add the property Delete: Force to your CloudFormation template so that the S3 bucket is emptied before being deleted</a:t>
            </a:r>
            <a:b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t>A StackPolicy prevents the CloudFormation template to be deleted. Clear the Stack Policy and try again</a:t>
            </a:r>
            <a:b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t>The Lambda function is still using the S3 bucket and CloudFormation cannot, therefore, delete the S3 bucket. Place a WaitCondition on the Lambda function to fix the issue</a:t>
            </a:r>
            <a:b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As part of the CICD pipeline, a DevOps Engineer is performing a functional test using a CloudFormation template that will later get deployed to production. That CloudFormation template creates an S3 bucket and a Lambda function which transforms images up"/>
          <p:cNvSpPr txBox="1"/>
          <p:nvPr>
            <p:ph type="body" idx="1"/>
          </p:nvPr>
        </p:nvSpPr>
        <p:spPr>
          <a:xfrm>
            <a:off x="1206500" y="1211484"/>
            <a:ext cx="21971000" cy="11293032"/>
          </a:xfrm>
          <a:prstGeom prst="rect">
            <a:avLst/>
          </a:prstGeom>
        </p:spPr>
        <p:txBody>
          <a:bodyPr/>
          <a:lstStyle/>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r>
              <a:t>As part of the CICD pipeline, a DevOps Engineer is performing a functional test using a CloudFormation template that will later get deployed to production. That CloudFormation template creates an S3 bucket and a Lambda function which transforms images uploaded into S3 into thumbnails. To test the Lambda function, a few images are automatically uploaded and the thumbnail output is expected from the Lambda function on the S3 bucket. As part of the clean-up of these functional tests, the CloudFormation stack is deleted, but right now the delete fails.</a:t>
            </a:r>
          </a:p>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r>
              <a:t>What's the reason and how could this issue be fixed?</a:t>
            </a:r>
          </a:p>
          <a:p>
            <a:pPr marL="0" indent="0" defTabSz="457200">
              <a:lnSpc>
                <a:spcPct val="100000"/>
              </a:lnSpc>
              <a:spcBef>
                <a:spcPts val="0"/>
              </a:spcBef>
              <a:buSzTx/>
              <a:buNone/>
              <a:defRPr b="1" sz="3400">
                <a:solidFill>
                  <a:srgbClr val="1C1D1F"/>
                </a:solidFill>
                <a:latin typeface="Helvetica"/>
                <a:ea typeface="Helvetica"/>
                <a:cs typeface="Helvetica"/>
                <a:sym typeface="Helvetica"/>
              </a:defRPr>
            </a:pP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t>The S3 bucket contains files and therefore cannot be deleted by CloudFormation. Create an additional Custom Resource backed by a Lambda function that performs a clean-up of the bucket</a:t>
            </a:r>
            <a:br/>
            <a:endParaRPr>
              <a:solidFill>
                <a:srgbClr val="D5D5D5"/>
              </a:solidFill>
            </a:endParaRPr>
          </a:p>
          <a:p>
            <a:pPr marL="629708" indent="-629708" defTabSz="457200">
              <a:lnSpc>
                <a:spcPct val="100000"/>
              </a:lnSpc>
              <a:spcBef>
                <a:spcPts val="0"/>
              </a:spcBef>
              <a:buSzPct val="100000"/>
              <a:buAutoNum type="alphaUcPeriod" startAt="1"/>
              <a:defRPr sz="3400">
                <a:solidFill>
                  <a:srgbClr val="D5D5D5"/>
                </a:solidFill>
                <a:latin typeface="Helvetica"/>
                <a:ea typeface="Helvetica"/>
                <a:cs typeface="Helvetica"/>
                <a:sym typeface="Helvetica"/>
              </a:defRPr>
            </a:pPr>
            <a:r>
              <a:t>The S3 bucket contains files and therefore cannot be deleted by CloudFormation. Add the property Delete: Force to your CloudFormation template so that the S3 bucket is emptied before being deleted</a:t>
            </a:r>
            <a:br/>
          </a:p>
          <a:p>
            <a:pPr marL="629708" indent="-629708" defTabSz="457200">
              <a:lnSpc>
                <a:spcPct val="100000"/>
              </a:lnSpc>
              <a:spcBef>
                <a:spcPts val="0"/>
              </a:spcBef>
              <a:buSzPct val="100000"/>
              <a:buAutoNum type="alphaUcPeriod" startAt="1"/>
              <a:defRPr sz="3400">
                <a:solidFill>
                  <a:srgbClr val="D5D5D5"/>
                </a:solidFill>
                <a:latin typeface="Helvetica"/>
                <a:ea typeface="Helvetica"/>
                <a:cs typeface="Helvetica"/>
                <a:sym typeface="Helvetica"/>
              </a:defRPr>
            </a:pPr>
            <a:r>
              <a:t>A StackPolicy prevents the CloudFormation template to be deleted. Clear the Stack Policy and try again</a:t>
            </a:r>
            <a:br/>
          </a:p>
          <a:p>
            <a:pPr marL="629708" indent="-629708" defTabSz="457200">
              <a:lnSpc>
                <a:spcPct val="100000"/>
              </a:lnSpc>
              <a:spcBef>
                <a:spcPts val="0"/>
              </a:spcBef>
              <a:buSzPct val="100000"/>
              <a:buAutoNum type="alphaUcPeriod" startAt="1"/>
              <a:defRPr sz="3400">
                <a:solidFill>
                  <a:srgbClr val="1C1D1F"/>
                </a:solidFill>
                <a:latin typeface="Helvetica"/>
                <a:ea typeface="Helvetica"/>
                <a:cs typeface="Helvetica"/>
                <a:sym typeface="Helvetica"/>
              </a:defRPr>
            </a:pPr>
            <a:r>
              <a:rPr>
                <a:solidFill>
                  <a:srgbClr val="D5D5D5"/>
                </a:solidFill>
              </a:rPr>
              <a:t>The Lambda function is still using the S3 bucket and CloudFormation cannot, therefore, delete the S3 bucket. Place a WaitCondition on the Lambda function to fix the issue</a:t>
            </a:r>
            <a:b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The DevOps team at a leading travel-booking services company is using a CloudFormation template to deploy a Lambda function. The Lambda function code is uploaded into S3 into a file named s3://my-bucket/my-lambda-code.zip by CodePipeline after having pas"/>
          <p:cNvSpPr txBox="1"/>
          <p:nvPr>
            <p:ph type="body" idx="1"/>
          </p:nvPr>
        </p:nvSpPr>
        <p:spPr>
          <a:xfrm>
            <a:off x="1206500" y="1211484"/>
            <a:ext cx="21971000" cy="11293032"/>
          </a:xfrm>
          <a:prstGeom prst="rect">
            <a:avLst/>
          </a:prstGeom>
        </p:spPr>
        <p:txBody>
          <a:bodyPr/>
          <a:lstStyle/>
          <a:p>
            <a:pPr marL="0" indent="0" defTabSz="443484">
              <a:lnSpc>
                <a:spcPct val="100000"/>
              </a:lnSpc>
              <a:spcBef>
                <a:spcPts val="0"/>
              </a:spcBef>
              <a:buSzTx/>
              <a:buNone/>
              <a:defRPr b="1" sz="3298">
                <a:solidFill>
                  <a:srgbClr val="1C1D1F"/>
                </a:solidFill>
                <a:latin typeface="Helvetica"/>
                <a:ea typeface="Helvetica"/>
                <a:cs typeface="Helvetica"/>
                <a:sym typeface="Helvetica"/>
              </a:defRPr>
            </a:pPr>
            <a:r>
              <a:t>The DevOps team at a leading travel-booking services company is using a CloudFormation template to deploy a Lambda function. The Lambda function code is uploaded into S3 into a file named s3://my-bucket/my-lambda-code.zip by CodePipeline after having passed all the required build checks. CodePipeline then invokes the CloudFormation template to deploy the new code. The team has found that although the CloudFormation template successfully runs, the Lambda function is not updated.</a:t>
            </a:r>
          </a:p>
          <a:p>
            <a:pPr marL="0" indent="0" defTabSz="443484">
              <a:lnSpc>
                <a:spcPct val="100000"/>
              </a:lnSpc>
              <a:spcBef>
                <a:spcPts val="0"/>
              </a:spcBef>
              <a:buSzTx/>
              <a:buNone/>
              <a:defRPr b="1" sz="3298">
                <a:solidFill>
                  <a:srgbClr val="1C1D1F"/>
                </a:solidFill>
                <a:latin typeface="Helvetica"/>
                <a:ea typeface="Helvetica"/>
                <a:cs typeface="Helvetica"/>
                <a:sym typeface="Helvetica"/>
              </a:defRPr>
            </a:pPr>
            <a:r>
              <a:t>As a DevOps Engineer, what can you do to quickly fix this issue? </a:t>
            </a:r>
          </a:p>
          <a:p>
            <a:pPr marL="0" indent="0" defTabSz="443484">
              <a:lnSpc>
                <a:spcPct val="100000"/>
              </a:lnSpc>
              <a:spcBef>
                <a:spcPts val="0"/>
              </a:spcBef>
              <a:buSzTx/>
              <a:buNone/>
              <a:defRPr b="1" sz="3298">
                <a:solidFill>
                  <a:srgbClr val="1C1D1F"/>
                </a:solidFill>
                <a:latin typeface="Helvetica"/>
                <a:ea typeface="Helvetica"/>
                <a:cs typeface="Helvetica"/>
                <a:sym typeface="Helvetica"/>
              </a:defRPr>
            </a:pPr>
          </a:p>
          <a:p>
            <a:pPr marL="0" indent="0" defTabSz="443484">
              <a:lnSpc>
                <a:spcPct val="100000"/>
              </a:lnSpc>
              <a:spcBef>
                <a:spcPts val="0"/>
              </a:spcBef>
              <a:buSzTx/>
              <a:buNone/>
              <a:defRPr b="1" sz="3298">
                <a:solidFill>
                  <a:srgbClr val="1C1D1F"/>
                </a:solidFill>
                <a:latin typeface="Helvetica"/>
                <a:ea typeface="Helvetica"/>
                <a:cs typeface="Helvetica"/>
                <a:sym typeface="Helvetica"/>
              </a:defRPr>
            </a:pPr>
            <a:r>
              <a:t>(Select three)</a:t>
            </a:r>
          </a:p>
          <a:p>
            <a:pPr marL="0" indent="0" defTabSz="443484">
              <a:lnSpc>
                <a:spcPct val="100000"/>
              </a:lnSpc>
              <a:spcBef>
                <a:spcPts val="0"/>
              </a:spcBef>
              <a:buSzTx/>
              <a:buNone/>
              <a:defRPr b="1" sz="3298">
                <a:solidFill>
                  <a:srgbClr val="1C1D1F"/>
                </a:solidFill>
                <a:latin typeface="Helvetica"/>
                <a:ea typeface="Helvetica"/>
                <a:cs typeface="Helvetica"/>
                <a:sym typeface="Helvetica"/>
              </a:defRPr>
            </a:pPr>
          </a:p>
          <a:p>
            <a:pPr marL="610817" indent="-610817" defTabSz="443484">
              <a:lnSpc>
                <a:spcPct val="100000"/>
              </a:lnSpc>
              <a:spcBef>
                <a:spcPts val="0"/>
              </a:spcBef>
              <a:buSzPct val="100000"/>
              <a:buAutoNum type="alphaUcPeriod" startAt="1"/>
              <a:defRPr sz="3298">
                <a:solidFill>
                  <a:srgbClr val="1C1D1F"/>
                </a:solidFill>
                <a:latin typeface="Helvetica"/>
                <a:ea typeface="Helvetica"/>
                <a:cs typeface="Helvetica"/>
                <a:sym typeface="Helvetica"/>
              </a:defRPr>
            </a:pPr>
            <a:r>
              <a:t>Upload the code every time with a new filename in the same bucket</a:t>
            </a:r>
            <a:br/>
          </a:p>
          <a:p>
            <a:pPr marL="610817" indent="-610817" defTabSz="443484">
              <a:lnSpc>
                <a:spcPct val="100000"/>
              </a:lnSpc>
              <a:spcBef>
                <a:spcPts val="0"/>
              </a:spcBef>
              <a:buSzPct val="100000"/>
              <a:buAutoNum type="alphaUcPeriod" startAt="1"/>
              <a:defRPr sz="3298">
                <a:solidFill>
                  <a:srgbClr val="D5D5D5"/>
                </a:solidFill>
                <a:latin typeface="Helvetica"/>
                <a:ea typeface="Helvetica"/>
                <a:cs typeface="Helvetica"/>
                <a:sym typeface="Helvetica"/>
              </a:defRPr>
            </a:pPr>
            <a:r>
              <a:t>Add a pause of 3 seconds before starting the CloudFormation job. This is an eventual consistency issue due to overwriting PUT</a:t>
            </a:r>
          </a:p>
          <a:p>
            <a:pPr marL="610817" indent="-610817" defTabSz="443484">
              <a:lnSpc>
                <a:spcPct val="100000"/>
              </a:lnSpc>
              <a:spcBef>
                <a:spcPts val="0"/>
              </a:spcBef>
              <a:buSzPct val="100000"/>
              <a:buAutoNum type="alphaUcPeriod" startAt="1"/>
              <a:defRPr sz="3298">
                <a:solidFill>
                  <a:srgbClr val="D5D5D5"/>
                </a:solidFill>
                <a:latin typeface="Helvetica"/>
                <a:ea typeface="Helvetica"/>
                <a:cs typeface="Helvetica"/>
                <a:sym typeface="Helvetica"/>
              </a:defRPr>
            </a:pPr>
            <a:r>
              <a:t>Clear the Lambda cache with a Custom Job in CodePipeline before the CloudFormation step</a:t>
            </a:r>
            <a:br/>
          </a:p>
          <a:p>
            <a:pPr marL="610817" indent="-610817" defTabSz="443484">
              <a:lnSpc>
                <a:spcPct val="100000"/>
              </a:lnSpc>
              <a:spcBef>
                <a:spcPts val="0"/>
              </a:spcBef>
              <a:buSzPct val="100000"/>
              <a:buAutoNum type="alphaUcPeriod" startAt="1"/>
              <a:defRPr sz="3298">
                <a:solidFill>
                  <a:srgbClr val="D5D5D5"/>
                </a:solidFill>
                <a:latin typeface="Helvetica"/>
                <a:ea typeface="Helvetica"/>
                <a:cs typeface="Helvetica"/>
                <a:sym typeface="Helvetica"/>
              </a:defRPr>
            </a:pPr>
            <a:r>
              <a:t>Enable the SAM Framework option</a:t>
            </a:r>
            <a:br/>
          </a:p>
          <a:p>
            <a:pPr marL="610817" indent="-610817" defTabSz="443484">
              <a:lnSpc>
                <a:spcPct val="100000"/>
              </a:lnSpc>
              <a:spcBef>
                <a:spcPts val="0"/>
              </a:spcBef>
              <a:buSzPct val="100000"/>
              <a:buAutoNum type="alphaUcPeriod" startAt="1"/>
              <a:defRPr sz="3298">
                <a:solidFill>
                  <a:srgbClr val="1C1D1F"/>
                </a:solidFill>
                <a:latin typeface="Helvetica"/>
                <a:ea typeface="Helvetica"/>
                <a:cs typeface="Helvetica"/>
                <a:sym typeface="Helvetica"/>
              </a:defRPr>
            </a:pPr>
            <a:r>
              <a:t>Upload the code every time to a new S3 bucket</a:t>
            </a:r>
            <a:br/>
          </a:p>
          <a:p>
            <a:pPr marL="610817" indent="-610817" defTabSz="443484">
              <a:lnSpc>
                <a:spcPct val="100000"/>
              </a:lnSpc>
              <a:spcBef>
                <a:spcPts val="0"/>
              </a:spcBef>
              <a:buSzPct val="100000"/>
              <a:buAutoNum type="alphaUcPeriod" startAt="1"/>
              <a:defRPr sz="3298">
                <a:solidFill>
                  <a:srgbClr val="1C1D1F"/>
                </a:solidFill>
                <a:latin typeface="Helvetica"/>
                <a:ea typeface="Helvetica"/>
                <a:cs typeface="Helvetica"/>
                <a:sym typeface="Helvetica"/>
              </a:defRPr>
            </a:pPr>
            <a:r>
              <a:t>Enable S3 versioning and provide an S3ObjectVersion key</a:t>
            </a:r>
          </a:p>
          <a:p>
            <a:pPr marL="0" indent="0" defTabSz="443484">
              <a:lnSpc>
                <a:spcPct val="100000"/>
              </a:lnSpc>
              <a:spcBef>
                <a:spcPts val="0"/>
              </a:spcBef>
              <a:buSzTx/>
              <a:buNone/>
              <a:defRPr b="1" sz="3298">
                <a:solidFill>
                  <a:srgbClr val="1C1D1F"/>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Monitoring and Logging"/>
          <p:cNvSpPr txBox="1"/>
          <p:nvPr>
            <p:ph type="title"/>
          </p:nvPr>
        </p:nvSpPr>
        <p:spPr>
          <a:xfrm>
            <a:off x="1206500" y="6141418"/>
            <a:ext cx="21971000" cy="1433164"/>
          </a:xfrm>
          <a:prstGeom prst="rect">
            <a:avLst/>
          </a:prstGeom>
        </p:spPr>
        <p:txBody>
          <a:bodyPr/>
          <a:lstStyle/>
          <a:p>
            <a:pPr/>
            <a:r>
              <a:t>Monitoring and Logging</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AWS CloudTrail"/>
          <p:cNvSpPr txBox="1"/>
          <p:nvPr>
            <p:ph type="title"/>
          </p:nvPr>
        </p:nvSpPr>
        <p:spPr>
          <a:prstGeom prst="rect">
            <a:avLst/>
          </a:prstGeom>
        </p:spPr>
        <p:txBody>
          <a:bodyPr/>
          <a:lstStyle/>
          <a:p>
            <a:pPr/>
            <a:r>
              <a:t>AWS CloudTrail</a:t>
            </a:r>
          </a:p>
        </p:txBody>
      </p:sp>
      <p:pic>
        <p:nvPicPr>
          <p:cNvPr id="279" name="Image" descr="Image"/>
          <p:cNvPicPr>
            <a:picLocks noChangeAspect="1"/>
          </p:cNvPicPr>
          <p:nvPr/>
        </p:nvPicPr>
        <p:blipFill>
          <a:blip r:embed="rId2">
            <a:extLst/>
          </a:blip>
          <a:stretch>
            <a:fillRect/>
          </a:stretch>
        </p:blipFill>
        <p:spPr>
          <a:xfrm>
            <a:off x="1249268" y="3326153"/>
            <a:ext cx="21885464" cy="743784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About the exam"/>
          <p:cNvSpPr txBox="1"/>
          <p:nvPr>
            <p:ph type="title"/>
          </p:nvPr>
        </p:nvSpPr>
        <p:spPr>
          <a:prstGeom prst="rect">
            <a:avLst/>
          </a:prstGeom>
        </p:spPr>
        <p:txBody>
          <a:bodyPr/>
          <a:lstStyle/>
          <a:p>
            <a:pPr/>
            <a:r>
              <a:t>About the exam</a:t>
            </a:r>
          </a:p>
        </p:txBody>
      </p:sp>
      <p:pic>
        <p:nvPicPr>
          <p:cNvPr id="166" name="Image" descr="Image"/>
          <p:cNvPicPr>
            <a:picLocks noChangeAspect="1"/>
          </p:cNvPicPr>
          <p:nvPr/>
        </p:nvPicPr>
        <p:blipFill>
          <a:blip r:embed="rId2">
            <a:extLst/>
          </a:blip>
          <a:stretch>
            <a:fillRect/>
          </a:stretch>
        </p:blipFill>
        <p:spPr>
          <a:xfrm>
            <a:off x="2721888" y="3357869"/>
            <a:ext cx="18940224" cy="700026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Cloudwatch"/>
          <p:cNvSpPr txBox="1"/>
          <p:nvPr>
            <p:ph type="title"/>
          </p:nvPr>
        </p:nvSpPr>
        <p:spPr>
          <a:prstGeom prst="rect">
            <a:avLst/>
          </a:prstGeom>
        </p:spPr>
        <p:txBody>
          <a:bodyPr/>
          <a:lstStyle/>
          <a:p>
            <a:pPr/>
            <a:r>
              <a:t>Cloudwatch</a:t>
            </a:r>
          </a:p>
        </p:txBody>
      </p:sp>
      <p:pic>
        <p:nvPicPr>
          <p:cNvPr id="282" name="Image" descr="Image"/>
          <p:cNvPicPr>
            <a:picLocks noChangeAspect="1"/>
          </p:cNvPicPr>
          <p:nvPr/>
        </p:nvPicPr>
        <p:blipFill>
          <a:blip r:embed="rId2">
            <a:extLst/>
          </a:blip>
          <a:stretch>
            <a:fillRect/>
          </a:stretch>
        </p:blipFill>
        <p:spPr>
          <a:xfrm>
            <a:off x="1061102" y="4259474"/>
            <a:ext cx="22261796" cy="8234071"/>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Cloudwatch Metrics"/>
          <p:cNvSpPr txBox="1"/>
          <p:nvPr>
            <p:ph type="title"/>
          </p:nvPr>
        </p:nvSpPr>
        <p:spPr>
          <a:prstGeom prst="rect">
            <a:avLst/>
          </a:prstGeom>
        </p:spPr>
        <p:txBody>
          <a:bodyPr/>
          <a:lstStyle/>
          <a:p>
            <a:pPr/>
            <a:r>
              <a:t>Cloudwatch Metrics</a:t>
            </a:r>
          </a:p>
        </p:txBody>
      </p:sp>
      <p:sp>
        <p:nvSpPr>
          <p:cNvPr id="285" name="Metrics are data about the performance of your systems. By default, many services provide free metrics for resources (such as Amazon EC2 instances, Amazon EBS volumes, and Amazon RDS DB instances). You can also enable detailed monitoring for some resourc"/>
          <p:cNvSpPr txBox="1"/>
          <p:nvPr>
            <p:ph type="body" idx="1"/>
          </p:nvPr>
        </p:nvSpPr>
        <p:spPr>
          <a:prstGeom prst="rect">
            <a:avLst/>
          </a:prstGeom>
        </p:spPr>
        <p:txBody>
          <a:bodyPr/>
          <a:lstStyle>
            <a:lvl1pPr marL="0" indent="0">
              <a:buSzTx/>
              <a:buNone/>
            </a:lvl1pPr>
          </a:lstStyle>
          <a:p>
            <a:pPr/>
            <a:r>
              <a:t>Metrics are data about the performance of your systems. By default, many services provide free metrics for resources (such as Amazon EC2 instances, Amazon EBS volumes, and Amazon RDS DB instances). You can also enable detailed monitoring for some resources, such as your Amazon EC2 instances, or publish your own application metrics. Amazon CloudWatch can load all the metrics in your account (both AWS resource metrics and application metrics that you provide) for search, graphing, and alarms.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Cloudwatch Logs"/>
          <p:cNvSpPr txBox="1"/>
          <p:nvPr>
            <p:ph type="title"/>
          </p:nvPr>
        </p:nvSpPr>
        <p:spPr>
          <a:prstGeom prst="rect">
            <a:avLst/>
          </a:prstGeom>
        </p:spPr>
        <p:txBody>
          <a:bodyPr/>
          <a:lstStyle/>
          <a:p>
            <a:pPr/>
            <a:r>
              <a:t>Cloudwatch Logs</a:t>
            </a:r>
          </a:p>
        </p:txBody>
      </p:sp>
      <p:sp>
        <p:nvSpPr>
          <p:cNvPr id="288" name="CloudWatch Logs enables you to centralize the logs from all of your systems, applications, and AWS services that you use, in a single, highly scalable service. You can then easily view them, search them for specific error codes or patterns, filter them b"/>
          <p:cNvSpPr txBox="1"/>
          <p:nvPr>
            <p:ph type="body" idx="1"/>
          </p:nvPr>
        </p:nvSpPr>
        <p:spPr>
          <a:prstGeom prst="rect">
            <a:avLst/>
          </a:prstGeom>
        </p:spPr>
        <p:txBody>
          <a:bodyPr/>
          <a:lstStyle>
            <a:lvl1pPr marL="0" indent="0">
              <a:buSzTx/>
              <a:buNone/>
            </a:lvl1pPr>
          </a:lstStyle>
          <a:p>
            <a:pPr/>
            <a:r>
              <a:t>CloudWatch Logs enables you to centralize the logs from all of your systems, applications, and AWS services that you use, in a single, highly scalable service. You can then easily view them, search them for specific error codes or patterns, filter them based on specific fields, or archive them securely for future analysis. CloudWatch Logs enables you to see all of your logs, regardless of their source, as a single and consistent flow of events ordered by time, and you can query them and sort them based on other dimensions, group them by specific fields, create custom computations with a powerful query language, and visualize log data in dashboards.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AWS Kinesis Firehose"/>
          <p:cNvSpPr txBox="1"/>
          <p:nvPr>
            <p:ph type="title"/>
          </p:nvPr>
        </p:nvSpPr>
        <p:spPr>
          <a:prstGeom prst="rect">
            <a:avLst/>
          </a:prstGeom>
        </p:spPr>
        <p:txBody>
          <a:bodyPr/>
          <a:lstStyle/>
          <a:p>
            <a:pPr/>
            <a:r>
              <a:t>AWS Kinesis Firehose</a:t>
            </a:r>
          </a:p>
        </p:txBody>
      </p:sp>
      <p:pic>
        <p:nvPicPr>
          <p:cNvPr id="291" name="Image" descr="Image"/>
          <p:cNvPicPr>
            <a:picLocks noChangeAspect="1"/>
          </p:cNvPicPr>
          <p:nvPr/>
        </p:nvPicPr>
        <p:blipFill>
          <a:blip r:embed="rId2">
            <a:extLst/>
          </a:blip>
          <a:stretch>
            <a:fillRect/>
          </a:stretch>
        </p:blipFill>
        <p:spPr>
          <a:xfrm>
            <a:off x="1165727" y="2516326"/>
            <a:ext cx="22052545" cy="10809718"/>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AWS OpenSearch (ELK)"/>
          <p:cNvSpPr txBox="1"/>
          <p:nvPr>
            <p:ph type="title"/>
          </p:nvPr>
        </p:nvSpPr>
        <p:spPr>
          <a:prstGeom prst="rect">
            <a:avLst/>
          </a:prstGeom>
        </p:spPr>
        <p:txBody>
          <a:bodyPr/>
          <a:lstStyle/>
          <a:p>
            <a:pPr/>
            <a:r>
              <a:t>AWS OpenSearch (ELK)</a:t>
            </a:r>
          </a:p>
        </p:txBody>
      </p:sp>
      <p:pic>
        <p:nvPicPr>
          <p:cNvPr id="294" name="Image" descr="Image"/>
          <p:cNvPicPr>
            <a:picLocks noChangeAspect="1"/>
          </p:cNvPicPr>
          <p:nvPr/>
        </p:nvPicPr>
        <p:blipFill>
          <a:blip r:embed="rId2">
            <a:extLst/>
          </a:blip>
          <a:stretch>
            <a:fillRect/>
          </a:stretch>
        </p:blipFill>
        <p:spPr>
          <a:xfrm>
            <a:off x="1146182" y="2395015"/>
            <a:ext cx="22091636" cy="11009484"/>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AWS Athena"/>
          <p:cNvSpPr txBox="1"/>
          <p:nvPr>
            <p:ph type="title"/>
          </p:nvPr>
        </p:nvSpPr>
        <p:spPr>
          <a:prstGeom prst="rect">
            <a:avLst/>
          </a:prstGeom>
        </p:spPr>
        <p:txBody>
          <a:bodyPr/>
          <a:lstStyle/>
          <a:p>
            <a:pPr/>
            <a:r>
              <a:t>AWS Athena</a:t>
            </a:r>
          </a:p>
        </p:txBody>
      </p:sp>
      <p:pic>
        <p:nvPicPr>
          <p:cNvPr id="297" name="Image" descr="Image"/>
          <p:cNvPicPr>
            <a:picLocks noChangeAspect="1"/>
          </p:cNvPicPr>
          <p:nvPr/>
        </p:nvPicPr>
        <p:blipFill>
          <a:blip r:embed="rId2">
            <a:extLst/>
          </a:blip>
          <a:stretch>
            <a:fillRect/>
          </a:stretch>
        </p:blipFill>
        <p:spPr>
          <a:xfrm>
            <a:off x="3736016" y="3095521"/>
            <a:ext cx="16911968" cy="10561977"/>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A financial services company has a solution in place to track all the API calls made by users, applications, and SDK within the AWS account. Recently, it has experienced a hack and could find a user amongst the logs that did some compromising API calls. "/>
          <p:cNvSpPr txBox="1"/>
          <p:nvPr>
            <p:ph type="body" idx="1"/>
          </p:nvPr>
        </p:nvSpPr>
        <p:spPr>
          <a:xfrm>
            <a:off x="1206500" y="835757"/>
            <a:ext cx="21971000" cy="11668759"/>
          </a:xfrm>
          <a:prstGeom prst="rect">
            <a:avLst/>
          </a:prstGeom>
        </p:spPr>
        <p:txBody>
          <a:bodyPr/>
          <a:lstStyle/>
          <a:p>
            <a:pPr marL="0" indent="0" defTabSz="2023821">
              <a:spcBef>
                <a:spcPts val="3700"/>
              </a:spcBef>
              <a:buSzTx/>
              <a:buNone/>
              <a:defRPr b="1" sz="3984"/>
            </a:pPr>
            <a:r>
              <a:t>A financial services company has a solution in place to track all the API calls made by users, applications, and SDK within the AWS account. Recently, it has experienced a hack and could find a user amongst the logs that did some compromising API calls. The company wants to know with 100% certainty that the log files represent the correct sequence of events and have not been altered. The company has hired you as an AWS Certified DevOps Engineer Professional to build a solution for this requirement.</a:t>
            </a:r>
          </a:p>
          <a:p>
            <a:pPr marL="0" indent="0" defTabSz="2023821">
              <a:spcBef>
                <a:spcPts val="3700"/>
              </a:spcBef>
              <a:buSzTx/>
              <a:buNone/>
              <a:defRPr b="1" sz="3984"/>
            </a:pPr>
            <a:r>
              <a:t>Which of the following would you suggest as the most effective solution?</a:t>
            </a:r>
          </a:p>
          <a:p>
            <a:pPr marL="737869" indent="-737869" defTabSz="2023821">
              <a:spcBef>
                <a:spcPts val="3700"/>
              </a:spcBef>
              <a:buSzPct val="100000"/>
              <a:buAutoNum type="alphaUcPeriod" startAt="1"/>
              <a:defRPr sz="3984"/>
            </a:pPr>
            <a:r>
              <a:t>Turn on API calls logging using AWS CloudTrail. Deliver the logs in an S3 bucket and choose a lifecycle policy that archives file right away in Glacier. Implement a Glacier Vault Lock policy</a:t>
            </a:r>
          </a:p>
          <a:p>
            <a:pPr marL="737869" indent="-737869" defTabSz="2023821">
              <a:spcBef>
                <a:spcPts val="3700"/>
              </a:spcBef>
              <a:buSzPct val="100000"/>
              <a:buAutoNum type="alphaUcPeriod" startAt="1"/>
              <a:defRPr sz="3984"/>
            </a:pPr>
            <a:r>
              <a:t>Turn on API calls logging using AWS CloudTrail. Deliver the logs in an S3 bucket, and use the log verification integrity API call to verify the log file</a:t>
            </a:r>
          </a:p>
          <a:p>
            <a:pPr marL="737869" indent="-737869" defTabSz="2023821">
              <a:spcBef>
                <a:spcPts val="3700"/>
              </a:spcBef>
              <a:buSzPct val="100000"/>
              <a:buAutoNum type="alphaUcPeriod" startAt="1"/>
              <a:defRPr sz="3984"/>
            </a:pPr>
            <a:r>
              <a:t>Turn on AWS account configuration tracking using AWS Config. Deliver the configuration logs into S3 and use the log verification integrity API to verify the log files</a:t>
            </a:r>
          </a:p>
          <a:p>
            <a:pPr marL="737869" indent="-737869" defTabSz="2023821">
              <a:spcBef>
                <a:spcPts val="3700"/>
              </a:spcBef>
              <a:buSzPct val="100000"/>
              <a:buAutoNum type="alphaUcPeriod" startAt="1"/>
              <a:defRPr sz="3984"/>
            </a:pPr>
            <a:r>
              <a:t>Turn on AWS account configuration tracking using AWS Config. Deliver the logs in an S3 bucket and choose a lifecycle policy that archives the files right away in Glacier. Implement a Glacier Vault Lock policy</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A financial services company has a solution in place to track all the API calls made by users, applications, and SDK within the AWS account. Recently, it has experienced a hack and could find a user amongst the logs that did some compromising API calls. "/>
          <p:cNvSpPr txBox="1"/>
          <p:nvPr>
            <p:ph type="body" idx="1"/>
          </p:nvPr>
        </p:nvSpPr>
        <p:spPr>
          <a:xfrm>
            <a:off x="1206500" y="835757"/>
            <a:ext cx="21971000" cy="11668759"/>
          </a:xfrm>
          <a:prstGeom prst="rect">
            <a:avLst/>
          </a:prstGeom>
        </p:spPr>
        <p:txBody>
          <a:bodyPr/>
          <a:lstStyle/>
          <a:p>
            <a:pPr marL="0" indent="0" defTabSz="2023821">
              <a:spcBef>
                <a:spcPts val="3700"/>
              </a:spcBef>
              <a:buSzTx/>
              <a:buNone/>
              <a:defRPr b="1" sz="3984"/>
            </a:pPr>
            <a:r>
              <a:t>A financial services company has a solution in place to track all the API calls made by users, applications, and SDK within the AWS account. Recently, it has experienced a hack and could find a user amongst the logs that did some compromising API calls. The company wants to know with 100% certainty that the log files represent the correct sequence of events and have not been altered. The company has hired you as an AWS Certified DevOps Engineer Professional to build a solution for this requirement.</a:t>
            </a:r>
          </a:p>
          <a:p>
            <a:pPr marL="0" indent="0" defTabSz="2023821">
              <a:spcBef>
                <a:spcPts val="3700"/>
              </a:spcBef>
              <a:buSzTx/>
              <a:buNone/>
              <a:defRPr b="1" sz="3984"/>
            </a:pPr>
            <a:r>
              <a:t>Which of the following would you suggest as the most effective solution?</a:t>
            </a:r>
          </a:p>
          <a:p>
            <a:pPr marL="737869" indent="-737869" defTabSz="2023821">
              <a:spcBef>
                <a:spcPts val="3700"/>
              </a:spcBef>
              <a:buSzPct val="100000"/>
              <a:buAutoNum type="alphaUcPeriod" startAt="1"/>
              <a:defRPr sz="3984">
                <a:solidFill>
                  <a:srgbClr val="D5D5D5"/>
                </a:solidFill>
              </a:defRPr>
            </a:pPr>
            <a:r>
              <a:t>Turn on API calls logging using AWS CloudTrail. Deliver the logs in an S3 bucket and choose a lifecycle policy that archives file right away in Glacier. Implement a Glacier Vault Lock policy</a:t>
            </a:r>
          </a:p>
          <a:p>
            <a:pPr marL="737869" indent="-737869" defTabSz="2023821">
              <a:spcBef>
                <a:spcPts val="3700"/>
              </a:spcBef>
              <a:buSzPct val="100000"/>
              <a:buAutoNum type="alphaUcPeriod" startAt="1"/>
              <a:defRPr sz="3984"/>
            </a:pPr>
            <a:r>
              <a:t>Turn on API calls logging using AWS CloudTrail. Deliver the logs in an S3 bucket, and use the log verification integrity API call to verify the log file</a:t>
            </a:r>
          </a:p>
          <a:p>
            <a:pPr marL="737869" indent="-737869" defTabSz="2023821">
              <a:spcBef>
                <a:spcPts val="3700"/>
              </a:spcBef>
              <a:buSzPct val="100000"/>
              <a:buAutoNum type="alphaUcPeriod" startAt="1"/>
              <a:defRPr sz="3984">
                <a:solidFill>
                  <a:srgbClr val="D5D5D5"/>
                </a:solidFill>
              </a:defRPr>
            </a:pPr>
            <a:r>
              <a:t>Turn on AWS account configuration tracking using AWS Config. Deliver the configuration logs into S3 and use the log verification integrity API to verify the log files</a:t>
            </a:r>
          </a:p>
          <a:p>
            <a:pPr marL="737869" indent="-737869" defTabSz="2023821">
              <a:spcBef>
                <a:spcPts val="3700"/>
              </a:spcBef>
              <a:buSzPct val="100000"/>
              <a:buAutoNum type="alphaUcPeriod" startAt="1"/>
              <a:defRPr sz="3984">
                <a:solidFill>
                  <a:srgbClr val="D5D5D5"/>
                </a:solidFill>
              </a:defRPr>
            </a:pPr>
            <a:r>
              <a:t>Turn on AWS account configuration tracking using AWS Config. Deliver the logs in an S3 bucket and choose a lifecycle policy that archives the files right away in Glacier. Implement a Glacier Vault Lock policy</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he compliance department at a Wall Street trading firm has hired you as an AWS Certified DevOps Engineer Professional to help with several strategic DevOps initiatives. The department has asked you to regularly generate the list of all the software pack"/>
          <p:cNvSpPr txBox="1"/>
          <p:nvPr>
            <p:ph type="body" idx="1"/>
          </p:nvPr>
        </p:nvSpPr>
        <p:spPr>
          <a:xfrm>
            <a:off x="1206500" y="835757"/>
            <a:ext cx="21971000" cy="11668759"/>
          </a:xfrm>
          <a:prstGeom prst="rect">
            <a:avLst/>
          </a:prstGeom>
        </p:spPr>
        <p:txBody>
          <a:bodyPr/>
          <a:lstStyle/>
          <a:p>
            <a:pPr marL="0" indent="0" defTabSz="1901904">
              <a:spcBef>
                <a:spcPts val="3500"/>
              </a:spcBef>
              <a:buSzTx/>
              <a:buNone/>
              <a:defRPr b="1" sz="3743"/>
            </a:pPr>
            <a:r>
              <a:t>The compliance department at a Wall Street trading firm has hired you as an AWS Certified DevOps Engineer Professional to help with several strategic DevOps initiatives. The department has asked you to regularly generate the list of all the software packages installed on the EC2 instances. The solution needs to be able to extend to future instances in the AWS account and send notifications if the instances are not set up correctly to track their software.</a:t>
            </a:r>
          </a:p>
          <a:p>
            <a:pPr marL="0" indent="0" defTabSz="1901904">
              <a:spcBef>
                <a:spcPts val="3500"/>
              </a:spcBef>
              <a:buSzTx/>
              <a:buNone/>
              <a:defRPr b="1" sz="3743"/>
            </a:pPr>
            <a:r>
              <a:t>Which of the following options are the best-fit solutions that require the least effort to meet the given requirements? (Select two)</a:t>
            </a:r>
          </a:p>
          <a:p>
            <a:pPr marL="693419" indent="-693419" defTabSz="1901904">
              <a:spcBef>
                <a:spcPts val="3500"/>
              </a:spcBef>
              <a:buSzPct val="100000"/>
              <a:buAutoNum type="alphaUcPeriod" startAt="1"/>
              <a:defRPr sz="3743"/>
            </a:pPr>
            <a:r>
              <a:t>Install the SSM agent on the instances. Run an SSM Inventory to collect the metadata and send them to Amazon S3</a:t>
            </a:r>
          </a:p>
          <a:p>
            <a:pPr marL="693419" indent="-693419" defTabSz="1901904">
              <a:spcBef>
                <a:spcPts val="3500"/>
              </a:spcBef>
              <a:buSzPct val="100000"/>
              <a:buAutoNum type="alphaUcPeriod" startAt="1"/>
              <a:defRPr sz="3743"/>
            </a:pPr>
            <a:r>
              <a:t>Use an SSM Run Command to have the SSM service find which instances are not currently tracked by SSM</a:t>
            </a:r>
          </a:p>
          <a:p>
            <a:pPr marL="693419" indent="-693419" defTabSz="1901904">
              <a:spcBef>
                <a:spcPts val="3500"/>
              </a:spcBef>
              <a:buSzPct val="100000"/>
              <a:buAutoNum type="alphaUcPeriod" startAt="1"/>
              <a:defRPr sz="3743"/>
            </a:pPr>
            <a:r>
              <a:t>Use AWS Inspector to track the installed package list on your EC2 instances. Visualize the metadata directly in the AWS Inspector Insights console</a:t>
            </a:r>
          </a:p>
          <a:p>
            <a:pPr marL="693419" indent="-693419" defTabSz="1901904">
              <a:spcBef>
                <a:spcPts val="3500"/>
              </a:spcBef>
              <a:buSzPct val="100000"/>
              <a:buAutoNum type="alphaUcPeriod" startAt="1"/>
              <a:defRPr sz="3743"/>
            </a:pPr>
            <a:r>
              <a:t>Install the SSM agent on the instances. Run an SSM Automation during maintenance windows to get the list of all the packages using yum list installed. Write the output to Amazon S3</a:t>
            </a:r>
          </a:p>
          <a:p>
            <a:pPr marL="693419" indent="-693419" defTabSz="1901904">
              <a:spcBef>
                <a:spcPts val="3500"/>
              </a:spcBef>
              <a:buSzPct val="100000"/>
              <a:buAutoNum type="alphaUcPeriod" startAt="1"/>
              <a:defRPr sz="3743"/>
            </a:pPr>
            <a:r>
              <a:t>Create a CloudWatch Event rule to trigger a Lambda function on an hourly basis. Do a comparison of the instances that are running in EC2 and those tracked by SSM</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The compliance department at a Wall Street trading firm has hired you as an AWS Certified DevOps Engineer Professional to help with several strategic DevOps initiatives. The department has asked you to regularly generate the list of all the software pack"/>
          <p:cNvSpPr txBox="1"/>
          <p:nvPr>
            <p:ph type="body" idx="1"/>
          </p:nvPr>
        </p:nvSpPr>
        <p:spPr>
          <a:xfrm>
            <a:off x="1206500" y="835757"/>
            <a:ext cx="21971000" cy="11668759"/>
          </a:xfrm>
          <a:prstGeom prst="rect">
            <a:avLst/>
          </a:prstGeom>
        </p:spPr>
        <p:txBody>
          <a:bodyPr/>
          <a:lstStyle/>
          <a:p>
            <a:pPr marL="0" indent="0" defTabSz="1901904">
              <a:spcBef>
                <a:spcPts val="3500"/>
              </a:spcBef>
              <a:buSzTx/>
              <a:buNone/>
              <a:defRPr b="1" sz="3743"/>
            </a:pPr>
            <a:r>
              <a:t>The compliance department at a Wall Street trading firm has hired you as an AWS Certified DevOps Engineer Professional to help with several strategic DevOps initiatives. The department has asked you to regularly generate the list of all the software packages installed on the EC2 instances. The solution needs to be able to extend to future instances in the AWS account and send notifications if the instances are not set up correctly to track their software.</a:t>
            </a:r>
          </a:p>
          <a:p>
            <a:pPr marL="0" indent="0" defTabSz="1901904">
              <a:spcBef>
                <a:spcPts val="3500"/>
              </a:spcBef>
              <a:buSzTx/>
              <a:buNone/>
              <a:defRPr b="1" sz="3743"/>
            </a:pPr>
            <a:r>
              <a:t>Which of the following options are the best-fit solutions that require the least effort to meet the given requirements? (Select two)</a:t>
            </a:r>
          </a:p>
          <a:p>
            <a:pPr marL="693419" indent="-693419" defTabSz="1901904">
              <a:spcBef>
                <a:spcPts val="3500"/>
              </a:spcBef>
              <a:buSzPct val="100000"/>
              <a:buAutoNum type="alphaUcPeriod" startAt="1"/>
              <a:defRPr sz="3743"/>
            </a:pPr>
            <a:r>
              <a:t>Install the SSM agent on the instances. Run an SSM Inventory to collect the metadata and send them to Amazon S3</a:t>
            </a:r>
          </a:p>
          <a:p>
            <a:pPr marL="693419" indent="-693419" defTabSz="1901904">
              <a:spcBef>
                <a:spcPts val="3500"/>
              </a:spcBef>
              <a:buSzPct val="100000"/>
              <a:buAutoNum type="alphaUcPeriod" startAt="1"/>
              <a:defRPr sz="3743">
                <a:solidFill>
                  <a:srgbClr val="D5D5D5"/>
                </a:solidFill>
              </a:defRPr>
            </a:pPr>
            <a:r>
              <a:t>Use an SSM Run Command to have the SSM service find which instances are not currently tracked by SSM</a:t>
            </a:r>
          </a:p>
          <a:p>
            <a:pPr marL="693419" indent="-693419" defTabSz="1901904">
              <a:spcBef>
                <a:spcPts val="3500"/>
              </a:spcBef>
              <a:buSzPct val="100000"/>
              <a:buAutoNum type="alphaUcPeriod" startAt="1"/>
              <a:defRPr sz="3743">
                <a:solidFill>
                  <a:srgbClr val="D5D5D5"/>
                </a:solidFill>
              </a:defRPr>
            </a:pPr>
            <a:r>
              <a:t>Use AWS Inspector to track the installed package list on your EC2 instances. Visualize the metadata directly in the AWS Inspector Insights console</a:t>
            </a:r>
          </a:p>
          <a:p>
            <a:pPr marL="693419" indent="-693419" defTabSz="1901904">
              <a:spcBef>
                <a:spcPts val="3500"/>
              </a:spcBef>
              <a:buSzPct val="100000"/>
              <a:buAutoNum type="alphaUcPeriod" startAt="1"/>
              <a:defRPr sz="3743">
                <a:solidFill>
                  <a:srgbClr val="D5D5D5"/>
                </a:solidFill>
              </a:defRPr>
            </a:pPr>
            <a:r>
              <a:t>Install the SSM agent on the instances. Run an SSM Automation during maintenance windows to get the list of all the packages using yum list installed. Write the output to Amazon S3</a:t>
            </a:r>
          </a:p>
          <a:p>
            <a:pPr marL="693419" indent="-693419" defTabSz="1901904">
              <a:spcBef>
                <a:spcPts val="3500"/>
              </a:spcBef>
              <a:buSzPct val="100000"/>
              <a:buAutoNum type="alphaUcPeriod" startAt="1"/>
              <a:defRPr sz="3743"/>
            </a:pPr>
            <a:r>
              <a:t>Create a CloudWatch Event rule to trigger a Lambda function on an hourly basis. Do a comparison of the instances that are running in EC2 and those tracked by SSM</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DLC Automation"/>
          <p:cNvSpPr txBox="1"/>
          <p:nvPr>
            <p:ph type="title"/>
          </p:nvPr>
        </p:nvSpPr>
        <p:spPr>
          <a:xfrm>
            <a:off x="1206500" y="6141418"/>
            <a:ext cx="21971001" cy="1433164"/>
          </a:xfrm>
          <a:prstGeom prst="rect">
            <a:avLst/>
          </a:prstGeom>
        </p:spPr>
        <p:txBody>
          <a:bodyPr/>
          <a:lstStyle/>
          <a:p>
            <a:pPr/>
            <a:r>
              <a:t>SDLC Automation</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A gaming company would like to be able to receive near real-time notifications when the API call DeleteTable is invoked in DynamoDB.…"/>
          <p:cNvSpPr txBox="1"/>
          <p:nvPr>
            <p:ph type="body" idx="1"/>
          </p:nvPr>
        </p:nvSpPr>
        <p:spPr>
          <a:xfrm>
            <a:off x="1206500" y="835757"/>
            <a:ext cx="21971000" cy="11668759"/>
          </a:xfrm>
          <a:prstGeom prst="rect">
            <a:avLst/>
          </a:prstGeom>
        </p:spPr>
        <p:txBody>
          <a:bodyPr/>
          <a:lstStyle/>
          <a:p>
            <a:pPr marL="0" indent="0" defTabSz="2194505">
              <a:spcBef>
                <a:spcPts val="4000"/>
              </a:spcBef>
              <a:buSzTx/>
              <a:buNone/>
              <a:defRPr b="1" sz="4319"/>
            </a:pPr>
            <a:r>
              <a:t>A gaming company would like to be able to receive near real-time notifications when the API call DeleteTable is invoked in DynamoDB.</a:t>
            </a:r>
          </a:p>
          <a:p>
            <a:pPr marL="0" indent="0" defTabSz="2194505">
              <a:spcBef>
                <a:spcPts val="4000"/>
              </a:spcBef>
              <a:buSzTx/>
              <a:buNone/>
              <a:defRPr b="1" sz="4319"/>
            </a:pPr>
            <a:r>
              <a:t>As a DevOps Engineer at the company, how would you implement this at a minimal cost?</a:t>
            </a:r>
          </a:p>
          <a:p>
            <a:pPr marL="800100" indent="-800100" defTabSz="2194505">
              <a:spcBef>
                <a:spcPts val="4000"/>
              </a:spcBef>
              <a:buSzPct val="100000"/>
              <a:buAutoNum type="alphaUcPeriod" startAt="1"/>
              <a:defRPr sz="4319"/>
            </a:pPr>
            <a:r>
              <a:t>Create a CloudTrail event filter and hook it up to a Lambda function. Use the Lambda function to send an SNS notification</a:t>
            </a:r>
          </a:p>
          <a:p>
            <a:pPr marL="800100" indent="-800100" defTabSz="2194505">
              <a:spcBef>
                <a:spcPts val="4000"/>
              </a:spcBef>
              <a:buSzPct val="100000"/>
              <a:buAutoNum type="alphaUcPeriod" startAt="1"/>
              <a:defRPr sz="4319"/>
            </a:pPr>
            <a:r>
              <a:t>Enable CloudTrail. Create a CloudWatch Event rule to track an AWS API call via CloudTrail and use SNS as a target</a:t>
            </a:r>
            <a:br/>
          </a:p>
          <a:p>
            <a:pPr marL="800100" indent="-800100" defTabSz="2194505">
              <a:spcBef>
                <a:spcPts val="4000"/>
              </a:spcBef>
              <a:buSzPct val="100000"/>
              <a:buAutoNum type="alphaUcPeriod" startAt="1"/>
              <a:defRPr sz="4319"/>
            </a:pPr>
            <a:r>
              <a:t>Enable DynamoDB Streams, and have a Lambda function consuming that stream. Send alerts to SNS whenever a record is being deleted</a:t>
            </a:r>
            <a:br/>
          </a:p>
          <a:p>
            <a:pPr marL="800100" indent="-800100" defTabSz="2194505">
              <a:spcBef>
                <a:spcPts val="4000"/>
              </a:spcBef>
              <a:buSzPct val="100000"/>
              <a:buAutoNum type="alphaUcPeriod" startAt="1"/>
              <a:defRPr sz="4319"/>
            </a:pPr>
            <a:r>
              <a:t>Send CloudTrail Logs to CloudWatch Logs and use an AWS Lambda function to be triggered on a CloudWatch Logs metrics filter. Use the Lambda function to send an SNS notification</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A gaming company would like to be able to receive near real-time notifications when the API call DeleteTable is invoked in DynamoDB.…"/>
          <p:cNvSpPr txBox="1"/>
          <p:nvPr>
            <p:ph type="body" idx="1"/>
          </p:nvPr>
        </p:nvSpPr>
        <p:spPr>
          <a:xfrm>
            <a:off x="1206500" y="835757"/>
            <a:ext cx="21971000" cy="11668759"/>
          </a:xfrm>
          <a:prstGeom prst="rect">
            <a:avLst/>
          </a:prstGeom>
        </p:spPr>
        <p:txBody>
          <a:bodyPr/>
          <a:lstStyle/>
          <a:p>
            <a:pPr marL="0" indent="0" defTabSz="2194505">
              <a:spcBef>
                <a:spcPts val="4000"/>
              </a:spcBef>
              <a:buSzTx/>
              <a:buNone/>
              <a:defRPr b="1" sz="4319"/>
            </a:pPr>
            <a:r>
              <a:t>A gaming company would like to be able to receive near real-time notifications when the API call DeleteTable is invoked in DynamoDB.</a:t>
            </a:r>
          </a:p>
          <a:p>
            <a:pPr marL="0" indent="0" defTabSz="2194505">
              <a:spcBef>
                <a:spcPts val="4000"/>
              </a:spcBef>
              <a:buSzTx/>
              <a:buNone/>
              <a:defRPr b="1" sz="4319"/>
            </a:pPr>
            <a:r>
              <a:t>As a DevOps Engineer at the company, how would you implement this at a minimal cost?</a:t>
            </a:r>
          </a:p>
          <a:p>
            <a:pPr marL="800100" indent="-800100" defTabSz="2194505">
              <a:spcBef>
                <a:spcPts val="4000"/>
              </a:spcBef>
              <a:buSzPct val="100000"/>
              <a:buAutoNum type="alphaUcPeriod" startAt="1"/>
              <a:defRPr sz="4319">
                <a:solidFill>
                  <a:srgbClr val="D5D5D5"/>
                </a:solidFill>
              </a:defRPr>
            </a:pPr>
            <a:r>
              <a:t>Create a CloudTrail event filter and hook it up to a Lambda function. Use the Lambda function to send an SNS notification</a:t>
            </a:r>
          </a:p>
          <a:p>
            <a:pPr marL="800100" indent="-800100" defTabSz="2194505">
              <a:spcBef>
                <a:spcPts val="4000"/>
              </a:spcBef>
              <a:buSzPct val="100000"/>
              <a:buAutoNum type="alphaUcPeriod" startAt="1"/>
              <a:defRPr sz="4319"/>
            </a:pPr>
            <a:r>
              <a:t>Enable CloudTrail. Create a CloudWatch Event rule to track an AWS API call via CloudTrail and use SNS as a target</a:t>
            </a:r>
            <a:br/>
          </a:p>
          <a:p>
            <a:pPr marL="800100" indent="-800100" defTabSz="2194505">
              <a:spcBef>
                <a:spcPts val="4000"/>
              </a:spcBef>
              <a:buSzPct val="100000"/>
              <a:buAutoNum type="alphaUcPeriod" startAt="1"/>
              <a:defRPr sz="4319">
                <a:solidFill>
                  <a:srgbClr val="D5D5D5"/>
                </a:solidFill>
              </a:defRPr>
            </a:pPr>
            <a:r>
              <a:t>Enable DynamoDB Streams, and have a Lambda function consuming that stream. Send alerts to SNS whenever a record is being deleted</a:t>
            </a:r>
            <a:br/>
          </a:p>
          <a:p>
            <a:pPr marL="800100" indent="-800100" defTabSz="2194505">
              <a:spcBef>
                <a:spcPts val="4000"/>
              </a:spcBef>
              <a:buSzPct val="100000"/>
              <a:buAutoNum type="alphaUcPeriod" startAt="1"/>
              <a:defRPr sz="4319">
                <a:solidFill>
                  <a:srgbClr val="D5D5D5"/>
                </a:solidFill>
              </a:defRPr>
            </a:pPr>
            <a:r>
              <a:t>Send CloudTrail Logs to CloudWatch Logs and use an AWS Lambda function to be triggered on a CloudWatch Logs metrics filter. Use the Lambda function to send an SNS notification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An analytics company is capturing metrics for its AWS services and applications using CloudWatch metrics. It needs to be able to go back up to 7 years in time for visualizing these metrics due to regulatory requirements. As a DevOps Engineer at the compa"/>
          <p:cNvSpPr txBox="1"/>
          <p:nvPr>
            <p:ph type="body" idx="1"/>
          </p:nvPr>
        </p:nvSpPr>
        <p:spPr>
          <a:xfrm>
            <a:off x="1206500" y="835757"/>
            <a:ext cx="21971000" cy="11668759"/>
          </a:xfrm>
          <a:prstGeom prst="rect">
            <a:avLst/>
          </a:prstGeom>
        </p:spPr>
        <p:txBody>
          <a:bodyPr/>
          <a:lstStyle/>
          <a:p>
            <a:pPr marL="0" indent="0" defTabSz="1682453">
              <a:spcBef>
                <a:spcPts val="3100"/>
              </a:spcBef>
              <a:buSzTx/>
              <a:buNone/>
              <a:defRPr b="1" sz="3312"/>
            </a:pPr>
            <a:r>
              <a:t>An analytics company is capturing metrics for its AWS services and applications using CloudWatch metrics. It needs to be able to go back up to 7 years in time for visualizing these metrics due to regulatory requirements. As a DevOps Engineer at the company, you have been tasked with designing a solution that will help the company comply with the regulations.</a:t>
            </a:r>
          </a:p>
          <a:p>
            <a:pPr marL="0" indent="0" defTabSz="1682453">
              <a:spcBef>
                <a:spcPts val="3100"/>
              </a:spcBef>
              <a:buSzTx/>
              <a:buNone/>
              <a:defRPr b="1" sz="3312"/>
            </a:pPr>
            <a:r>
              <a:t>Which of the following options requires the minimum development effort to address the given requirements?</a:t>
            </a:r>
          </a:p>
          <a:p>
            <a:pPr marL="613409" indent="-613409" defTabSz="1682453">
              <a:spcBef>
                <a:spcPts val="3100"/>
              </a:spcBef>
              <a:buSzPct val="100000"/>
              <a:buAutoNum type="alphaUcPeriod" startAt="1"/>
              <a:defRPr sz="3312"/>
            </a:pPr>
            <a:r>
              <a:t>Create a CloudWatch metrics stream and direct it to Kinesis Firehose Firehose delivery stream. Send all the metrics data into S3 using Firehose, and create a QuickSight dashboard to visualize the metrics. Use Athena to query for specific time ranges</a:t>
            </a:r>
            <a:br/>
          </a:p>
          <a:p>
            <a:pPr marL="613409" indent="-613409" defTabSz="1682453">
              <a:spcBef>
                <a:spcPts val="3100"/>
              </a:spcBef>
              <a:buSzPct val="100000"/>
              <a:buAutoNum type="alphaUcPeriod" startAt="1"/>
              <a:defRPr sz="3312"/>
            </a:pPr>
            <a:r>
              <a:t>Create a CloudWatch event rule to trigger every 15 minutes. The target of the rule should be a Lambda Function that will run an API call to export the metrics and put them in Amazon ES. Create a Kibana dashboard on top to visualize the metrics</a:t>
            </a:r>
            <a:br/>
          </a:p>
          <a:p>
            <a:pPr marL="613409" indent="-613409" defTabSz="1682453">
              <a:spcBef>
                <a:spcPts val="3100"/>
              </a:spcBef>
              <a:buSzPct val="100000"/>
              <a:buAutoNum type="alphaUcPeriod" startAt="1"/>
              <a:defRPr sz="3312"/>
            </a:pPr>
            <a:r>
              <a:t>Create a CloudWatch dashboard on top of CloudWatch metrics. Enable 'Extended Retention' on CloudWatch metrics, and implement an AWS Config rule that checks for this setting. If the AWS Config rule is non-compliant, use an Auto Remediation to turn it back on</a:t>
            </a:r>
            <a:br/>
          </a:p>
          <a:p>
            <a:pPr marL="613409" indent="-613409" defTabSz="1682453">
              <a:spcBef>
                <a:spcPts val="3100"/>
              </a:spcBef>
              <a:buSzPct val="100000"/>
              <a:buAutoNum type="alphaUcPeriod" startAt="1"/>
              <a:defRPr sz="3312"/>
            </a:pPr>
            <a:r>
              <a:t>Create a CloudWatch event rule to trigger every 15 minutes. The target of the rule should be a Lambda Function that will run an API call to export the metrics and put them in S3. Create a CloudWatch dashboard on top of the metrics in S3</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An analytics company is capturing metrics for its AWS services and applications using CloudWatch metrics. It needs to be able to go back up to 7 years in time for visualizing these metrics due to regulatory requirements. As a DevOps Engineer at the compa"/>
          <p:cNvSpPr txBox="1"/>
          <p:nvPr>
            <p:ph type="body" idx="1"/>
          </p:nvPr>
        </p:nvSpPr>
        <p:spPr>
          <a:xfrm>
            <a:off x="1206500" y="835757"/>
            <a:ext cx="21971000" cy="11668759"/>
          </a:xfrm>
          <a:prstGeom prst="rect">
            <a:avLst/>
          </a:prstGeom>
        </p:spPr>
        <p:txBody>
          <a:bodyPr/>
          <a:lstStyle/>
          <a:p>
            <a:pPr marL="0" indent="0" defTabSz="1682453">
              <a:spcBef>
                <a:spcPts val="3100"/>
              </a:spcBef>
              <a:buSzTx/>
              <a:buNone/>
              <a:defRPr b="1" sz="3312"/>
            </a:pPr>
            <a:r>
              <a:t>An analytics company is capturing metrics for its AWS services and applications using CloudWatch metrics. It needs to be able to go back up to 7 years in time for visualizing these metrics due to regulatory requirements. As a DevOps Engineer at the company, you have been tasked with designing a solution that will help the company comply with the regulations.</a:t>
            </a:r>
          </a:p>
          <a:p>
            <a:pPr marL="0" indent="0" defTabSz="1682453">
              <a:spcBef>
                <a:spcPts val="3100"/>
              </a:spcBef>
              <a:buSzTx/>
              <a:buNone/>
              <a:defRPr b="1" sz="3312"/>
            </a:pPr>
            <a:r>
              <a:t>Which of the following options requires the minimum development effort to address the given requirements?</a:t>
            </a:r>
          </a:p>
          <a:p>
            <a:pPr marL="613409" indent="-613409" defTabSz="1682453">
              <a:spcBef>
                <a:spcPts val="3100"/>
              </a:spcBef>
              <a:buSzPct val="100000"/>
              <a:buAutoNum type="alphaUcPeriod" startAt="1"/>
              <a:defRPr sz="3312"/>
            </a:pPr>
            <a:r>
              <a:t>Create a CloudWatch metrics stream and direct it to Kinesis Firehose Firehose delivery stream. Send all the metrics data into S3 using Firehose, and create a QuickSight dashboard to visualize the metrics. Use Athena to query for specific time ranges</a:t>
            </a:r>
            <a:br/>
          </a:p>
          <a:p>
            <a:pPr marL="613409" indent="-613409" defTabSz="1682453">
              <a:spcBef>
                <a:spcPts val="3100"/>
              </a:spcBef>
              <a:buSzPct val="100000"/>
              <a:buAutoNum type="alphaUcPeriod" startAt="1"/>
              <a:defRPr sz="3312">
                <a:solidFill>
                  <a:srgbClr val="D5D5D5"/>
                </a:solidFill>
              </a:defRPr>
            </a:pPr>
            <a:r>
              <a:t>Create a CloudWatch event rule to trigger every 15 minutes. The target of the rule should be a Lambda Function that will run an API call to export the metrics and put them in Amazon ES. Create a Kibana dashboard on top to visualize the metrics</a:t>
            </a:r>
            <a:br/>
          </a:p>
          <a:p>
            <a:pPr marL="613409" indent="-613409" defTabSz="1682453">
              <a:spcBef>
                <a:spcPts val="3100"/>
              </a:spcBef>
              <a:buSzPct val="100000"/>
              <a:buAutoNum type="alphaUcPeriod" startAt="1"/>
              <a:defRPr sz="3312">
                <a:solidFill>
                  <a:srgbClr val="D5D5D5"/>
                </a:solidFill>
              </a:defRPr>
            </a:pPr>
            <a:r>
              <a:t>Create a CloudWatch dashboard on top of CloudWatch metrics. Enable 'Extended Retention' on CloudWatch metrics, and implement an AWS Config rule that checks for this setting. If the AWS Config rule is non-compliant, use an Auto Remediation to turn it back on</a:t>
            </a:r>
            <a:br/>
          </a:p>
          <a:p>
            <a:pPr marL="613409" indent="-613409" defTabSz="1682453">
              <a:spcBef>
                <a:spcPts val="3100"/>
              </a:spcBef>
              <a:buSzPct val="100000"/>
              <a:buAutoNum type="alphaUcPeriod" startAt="1"/>
              <a:defRPr sz="3312">
                <a:solidFill>
                  <a:srgbClr val="D5D5D5"/>
                </a:solidFill>
              </a:defRPr>
            </a:pPr>
            <a:r>
              <a:t>Create a CloudWatch event rule to trigger every 15 minutes. The target of the rule should be a Lambda Function that will run an API call to export the metrics and put them in S3. Create a CloudWatch dashboard on top of the metrics in S3</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A multi-national retail company has defined tagging guidelines and standard for all its resources in AWS and would like to create a dashboard to visualize the compliance of all the resources with the ability to find out the non-compliant resources. The c"/>
          <p:cNvSpPr txBox="1"/>
          <p:nvPr>
            <p:ph type="body" idx="1"/>
          </p:nvPr>
        </p:nvSpPr>
        <p:spPr>
          <a:xfrm>
            <a:off x="1206500" y="835757"/>
            <a:ext cx="21971000" cy="11668759"/>
          </a:xfrm>
          <a:prstGeom prst="rect">
            <a:avLst/>
          </a:prstGeom>
        </p:spPr>
        <p:txBody>
          <a:bodyPr/>
          <a:lstStyle/>
          <a:p>
            <a:pPr marL="0" indent="0" defTabSz="1999437">
              <a:spcBef>
                <a:spcPts val="3600"/>
              </a:spcBef>
              <a:buSzTx/>
              <a:buNone/>
              <a:defRPr b="1" sz="3936"/>
            </a:pPr>
            <a:r>
              <a:t>A multi-national retail company has defined tagging guidelines and standard for all its resources in AWS and would like to create a dashboard to visualize the compliance of all the resources with the ability to find out the non-compliant resources. The company has hired you as an AWS Certified DevOps Engineer Professional to develop a solution for this requirement.</a:t>
            </a:r>
          </a:p>
          <a:p>
            <a:pPr marL="0" indent="0" defTabSz="1999437">
              <a:spcBef>
                <a:spcPts val="3600"/>
              </a:spcBef>
              <a:buSzTx/>
              <a:buNone/>
              <a:defRPr b="1" sz="3936"/>
            </a:pPr>
            <a:r>
              <a:t>Which of the following options would you suggest to address the use-case?</a:t>
            </a:r>
          </a:p>
          <a:p>
            <a:pPr marL="728979" indent="-728979" defTabSz="1999437">
              <a:spcBef>
                <a:spcPts val="3600"/>
              </a:spcBef>
              <a:buSzPct val="100000"/>
              <a:buAutoNum type="alphaUcPeriod" startAt="1"/>
              <a:defRPr sz="3936"/>
            </a:pPr>
            <a:r>
              <a:t>Use AWS Service Catalog to get an inventory of all the resources in your account. Use the integrated dashboard feature to track compliance</a:t>
            </a:r>
            <a:br/>
          </a:p>
          <a:p>
            <a:pPr marL="728979" indent="-728979" defTabSz="1999437">
              <a:spcBef>
                <a:spcPts val="3600"/>
              </a:spcBef>
              <a:buSzPct val="100000"/>
              <a:buAutoNum type="alphaUcPeriod" startAt="1"/>
              <a:defRPr sz="3936"/>
            </a:pPr>
            <a:r>
              <a:t>Use AWS Config to track resources in your account. Use SNS to stream changes to a Lambda function that writes to S3. Create a QuickSight dashboard on top of it</a:t>
            </a:r>
            <a:br/>
          </a:p>
          <a:p>
            <a:pPr marL="728979" indent="-728979" defTabSz="1999437">
              <a:spcBef>
                <a:spcPts val="3600"/>
              </a:spcBef>
              <a:buSzPct val="100000"/>
              <a:buAutoNum type="alphaUcPeriod" startAt="1"/>
              <a:defRPr sz="3936"/>
            </a:pPr>
            <a:r>
              <a:t>Track all your resources with AWS CloudTrail. Output the data in S3 and create a Quicksight dashboard</a:t>
            </a:r>
          </a:p>
          <a:p>
            <a:pPr marL="728979" indent="-728979" defTabSz="1999437">
              <a:spcBef>
                <a:spcPts val="3600"/>
              </a:spcBef>
              <a:buSzPct val="100000"/>
              <a:buAutoNum type="alphaUcPeriod" startAt="1"/>
              <a:defRPr sz="3936"/>
            </a:pPr>
            <a:r>
              <a:t>Use SSM to track resource groups without tags. Export that data using SSM inventory into S3, and build a QuickSight dashboard</a:t>
            </a:r>
            <a:b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A multi-national retail company has defined tagging guidelines and standard for all its resources in AWS and would like to create a dashboard to visualize the compliance of all the resources with the ability to find out the non-compliant resources. The c"/>
          <p:cNvSpPr txBox="1"/>
          <p:nvPr>
            <p:ph type="body" idx="1"/>
          </p:nvPr>
        </p:nvSpPr>
        <p:spPr>
          <a:xfrm>
            <a:off x="1206500" y="835757"/>
            <a:ext cx="21971000" cy="11668759"/>
          </a:xfrm>
          <a:prstGeom prst="rect">
            <a:avLst/>
          </a:prstGeom>
        </p:spPr>
        <p:txBody>
          <a:bodyPr/>
          <a:lstStyle/>
          <a:p>
            <a:pPr marL="0" indent="0" defTabSz="1999437">
              <a:spcBef>
                <a:spcPts val="3600"/>
              </a:spcBef>
              <a:buSzTx/>
              <a:buNone/>
              <a:defRPr b="1" sz="3936"/>
            </a:pPr>
            <a:r>
              <a:t>A multi-national retail company has defined tagging guidelines and standard for all its resources in AWS and would like to create a dashboard to visualize the compliance of all the resources with the ability to find out the non-compliant resources. The company has hired you as an AWS Certified DevOps Engineer Professional to develop a solution for this requirement.</a:t>
            </a:r>
          </a:p>
          <a:p>
            <a:pPr marL="0" indent="0" defTabSz="1999437">
              <a:spcBef>
                <a:spcPts val="3600"/>
              </a:spcBef>
              <a:buSzTx/>
              <a:buNone/>
              <a:defRPr b="1" sz="3936"/>
            </a:pPr>
            <a:r>
              <a:t>Which of the following options would you suggest to address the use-case?</a:t>
            </a:r>
          </a:p>
          <a:p>
            <a:pPr marL="728979" indent="-728979" defTabSz="1999437">
              <a:spcBef>
                <a:spcPts val="3600"/>
              </a:spcBef>
              <a:buSzPct val="100000"/>
              <a:buAutoNum type="alphaUcPeriod" startAt="1"/>
              <a:defRPr sz="3936">
                <a:solidFill>
                  <a:srgbClr val="D5D5D5"/>
                </a:solidFill>
              </a:defRPr>
            </a:pPr>
            <a:r>
              <a:t>Use AWS Service Catalog to get an inventory of all the resources in your account. Use the integrated dashboard feature to track compliance</a:t>
            </a:r>
            <a:br/>
          </a:p>
          <a:p>
            <a:pPr marL="728979" indent="-728979" defTabSz="1999437">
              <a:spcBef>
                <a:spcPts val="3600"/>
              </a:spcBef>
              <a:buSzPct val="100000"/>
              <a:buAutoNum type="alphaUcPeriod" startAt="1"/>
              <a:defRPr sz="3936"/>
            </a:pPr>
            <a:r>
              <a:t>Use AWS Config to track resources in your account. Use SNS to stream changes to a Lambda function that writes to S3. Create a QuickSight dashboard on top of it</a:t>
            </a:r>
            <a:br/>
          </a:p>
          <a:p>
            <a:pPr marL="728979" indent="-728979" defTabSz="1999437">
              <a:spcBef>
                <a:spcPts val="3600"/>
              </a:spcBef>
              <a:buSzPct val="100000"/>
              <a:buAutoNum type="alphaUcPeriod" startAt="1"/>
              <a:defRPr sz="3936">
                <a:solidFill>
                  <a:srgbClr val="D5D5D5"/>
                </a:solidFill>
              </a:defRPr>
            </a:pPr>
            <a:r>
              <a:t>Track all your resources with AWS CloudTrail. Output the data in S3 and create a Quicksight dashboard</a:t>
            </a:r>
          </a:p>
          <a:p>
            <a:pPr marL="728979" indent="-728979" defTabSz="1999437">
              <a:spcBef>
                <a:spcPts val="3600"/>
              </a:spcBef>
              <a:buSzPct val="100000"/>
              <a:buAutoNum type="alphaUcPeriod" startAt="1"/>
              <a:defRPr sz="3936">
                <a:solidFill>
                  <a:srgbClr val="D5D5D5"/>
                </a:solidFill>
              </a:defRPr>
            </a:pPr>
            <a:r>
              <a:t>Use SSM to track resource groups without tags. Export that data using SSM inventory into S3, and build a QuickSight dashboard</a:t>
            </a:r>
            <a:b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You are working as a DevOps Engineer at an e-commerce company and have a deployed a Node.js application on Elastic Beanstalk. You would like to track error rates and specifically, you need to ensure by looking at the application log, that you do not have"/>
          <p:cNvSpPr txBox="1"/>
          <p:nvPr>
            <p:ph type="body" idx="1"/>
          </p:nvPr>
        </p:nvSpPr>
        <p:spPr>
          <a:xfrm>
            <a:off x="1206500" y="835757"/>
            <a:ext cx="21971000" cy="11668759"/>
          </a:xfrm>
          <a:prstGeom prst="rect">
            <a:avLst/>
          </a:prstGeom>
        </p:spPr>
        <p:txBody>
          <a:bodyPr/>
          <a:lstStyle/>
          <a:p>
            <a:pPr marL="0" indent="0" defTabSz="1901904">
              <a:spcBef>
                <a:spcPts val="3500"/>
              </a:spcBef>
              <a:buSzTx/>
              <a:buNone/>
              <a:defRPr sz="3743"/>
            </a:pPr>
            <a:r>
              <a:rPr b="1"/>
              <a:t>You are working as a DevOps Engineer at an e-commerce company and have a deployed a Node.js application on Elastic Beanstalk. You would like to track error rates and specifically, you need to ensure by looking at the application log, that you do not have more than 100 errors in a 5 minutes interval. In case you are getting too many errors, you would like to be alerted via email.</a:t>
            </a:r>
            <a:endParaRPr b="1"/>
          </a:p>
          <a:p>
            <a:pPr marL="0" indent="0" defTabSz="1901904">
              <a:spcBef>
                <a:spcPts val="3500"/>
              </a:spcBef>
              <a:buSzTx/>
              <a:buNone/>
              <a:defRPr sz="3743"/>
            </a:pPr>
            <a:r>
              <a:rPr b="1"/>
              <a:t>Which of the following options represents the most efficient solution in your opinion?</a:t>
            </a:r>
            <a:endParaRPr b="1"/>
          </a:p>
          <a:p>
            <a:pPr marL="693419" indent="-693419" defTabSz="1901904">
              <a:spcBef>
                <a:spcPts val="3500"/>
              </a:spcBef>
              <a:buSzPct val="100000"/>
              <a:buAutoNum type="alphaUcPeriod" startAt="1"/>
              <a:defRPr sz="3743"/>
            </a:pPr>
            <a:r>
              <a:t>Create a CloudWatch Logs Metric Filter with a target being a CloudWatch Alarm. Make the CloudWatch Alarm use SNS as a target. Create an email subscription on SNS</a:t>
            </a:r>
            <a:endParaRPr b="1"/>
          </a:p>
          <a:p>
            <a:pPr marL="693419" indent="-693419" defTabSz="1901904">
              <a:spcBef>
                <a:spcPts val="3500"/>
              </a:spcBef>
              <a:buSzPct val="100000"/>
              <a:buAutoNum type="alphaUcPeriod" startAt="1"/>
              <a:defRPr sz="3743"/>
            </a:pPr>
            <a:r>
              <a:t>Implement custom logic in your Node.js application to track the number of errors it has received in the last 5 minutes. In case the number exceeds the threshold, use the SetAlarmState API to trigger a CloudWatch alarm. Make the CloudWatch Alarm use SNS as a target. Create an email subscription on SNS</a:t>
            </a:r>
            <a:endParaRPr b="1"/>
          </a:p>
          <a:p>
            <a:pPr marL="693419" indent="-693419" defTabSz="1901904">
              <a:spcBef>
                <a:spcPts val="3500"/>
              </a:spcBef>
              <a:buSzPct val="100000"/>
              <a:buAutoNum type="alphaUcPeriod" startAt="1"/>
              <a:defRPr sz="3743"/>
            </a:pPr>
            <a:r>
              <a:t>Use the Elastic Beanstalk Health Metrics to monitor the application health and track the error rates. Create a CloudWatch alarm on top of the metric and use SNS as a target. Create an email subscription on SNS</a:t>
            </a:r>
            <a:endParaRPr b="1"/>
          </a:p>
          <a:p>
            <a:pPr marL="693419" indent="-693419" defTabSz="1901904">
              <a:spcBef>
                <a:spcPts val="3500"/>
              </a:spcBef>
              <a:buSzPct val="100000"/>
              <a:buAutoNum type="alphaUcPeriod" startAt="1"/>
              <a:defRPr sz="3743"/>
            </a:pPr>
            <a:r>
              <a:t>Create a CloudWatch Logs Metric Filter and assign a CloudWatch Metric. Create a CloudWatch Alarm linked to the metric and use SNS as a target. Create an email subscription on SNS</a:t>
            </a:r>
            <a:b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You are working as a DevOps Engineer at an e-commerce company and have a deployed a Node.js application on Elastic Beanstalk. You would like to track error rates and specifically, you need to ensure by looking at the application log, that you do not have"/>
          <p:cNvSpPr txBox="1"/>
          <p:nvPr>
            <p:ph type="body" idx="1"/>
          </p:nvPr>
        </p:nvSpPr>
        <p:spPr>
          <a:xfrm>
            <a:off x="1206500" y="835757"/>
            <a:ext cx="21971000" cy="11668759"/>
          </a:xfrm>
          <a:prstGeom prst="rect">
            <a:avLst/>
          </a:prstGeom>
        </p:spPr>
        <p:txBody>
          <a:bodyPr/>
          <a:lstStyle/>
          <a:p>
            <a:pPr marL="0" indent="0" defTabSz="1901904">
              <a:spcBef>
                <a:spcPts val="3500"/>
              </a:spcBef>
              <a:buSzTx/>
              <a:buNone/>
              <a:defRPr sz="3743"/>
            </a:pPr>
            <a:r>
              <a:rPr b="1"/>
              <a:t>You are working as a DevOps Engineer at an e-commerce company and have a deployed a Node.js application on Elastic Beanstalk. You would like to track error rates and specifically, you need to ensure by looking at the application log, that you do not have more than 100 errors in a 5 minutes interval. In case you are getting too many errors, you would like to be alerted via email.</a:t>
            </a:r>
            <a:endParaRPr b="1"/>
          </a:p>
          <a:p>
            <a:pPr marL="0" indent="0" defTabSz="1901904">
              <a:spcBef>
                <a:spcPts val="3500"/>
              </a:spcBef>
              <a:buSzTx/>
              <a:buNone/>
              <a:defRPr sz="3743"/>
            </a:pPr>
            <a:r>
              <a:rPr b="1"/>
              <a:t>Which of the following options represents the most efficient solution in your opinion?</a:t>
            </a:r>
            <a:endParaRPr b="1"/>
          </a:p>
          <a:p>
            <a:pPr marL="693419" indent="-693419" defTabSz="1901904">
              <a:spcBef>
                <a:spcPts val="3500"/>
              </a:spcBef>
              <a:buSzPct val="100000"/>
              <a:buAutoNum type="alphaUcPeriod" startAt="1"/>
              <a:defRPr sz="3743">
                <a:solidFill>
                  <a:srgbClr val="D5D5D5"/>
                </a:solidFill>
              </a:defRPr>
            </a:pPr>
            <a:r>
              <a:t>Create a CloudWatch Logs Metric Filter with a target being a CloudWatch Alarm. Make the CloudWatch Alarm use SNS as a target. Create an email subscription on SNS</a:t>
            </a:r>
            <a:endParaRPr b="1"/>
          </a:p>
          <a:p>
            <a:pPr marL="693419" indent="-693419" defTabSz="1901904">
              <a:spcBef>
                <a:spcPts val="3500"/>
              </a:spcBef>
              <a:buSzPct val="100000"/>
              <a:buAutoNum type="alphaUcPeriod" startAt="1"/>
              <a:defRPr sz="3743">
                <a:solidFill>
                  <a:srgbClr val="D5D5D5"/>
                </a:solidFill>
              </a:defRPr>
            </a:pPr>
            <a:r>
              <a:t>Implement custom logic in your Node.js application to track the number of errors it has received in the last 5 minutes. In case the number exceeds the threshold, use the SetAlarmState API to trigger a CloudWatch alarm. Make the CloudWatch Alarm use SNS as a target. Create an email subscription on SNS</a:t>
            </a:r>
            <a:endParaRPr b="1"/>
          </a:p>
          <a:p>
            <a:pPr marL="693419" indent="-693419" defTabSz="1901904">
              <a:spcBef>
                <a:spcPts val="3500"/>
              </a:spcBef>
              <a:buSzPct val="100000"/>
              <a:buAutoNum type="alphaUcPeriod" startAt="1"/>
              <a:defRPr sz="3743">
                <a:solidFill>
                  <a:srgbClr val="D5D5D5"/>
                </a:solidFill>
              </a:defRPr>
            </a:pPr>
            <a:r>
              <a:t>Use the Elastic Beanstalk Health Metrics to monitor the application health and track the error rates. Create a CloudWatch alarm on top of the metric and use SNS as a target. Create an email subscription on SNS</a:t>
            </a:r>
            <a:endParaRPr b="1"/>
          </a:p>
          <a:p>
            <a:pPr marL="693419" indent="-693419" defTabSz="1901904">
              <a:spcBef>
                <a:spcPts val="3500"/>
              </a:spcBef>
              <a:buSzPct val="100000"/>
              <a:buAutoNum type="alphaUcPeriod" startAt="1"/>
              <a:defRPr sz="3743"/>
            </a:pPr>
            <a:r>
              <a:t>Create a CloudWatch Logs Metric Filter and assign a CloudWatch Metric. Create a CloudWatch Alarm linked to the metric and use SNS as a target. Create an email subscription on SNS</a:t>
            </a:r>
            <a:b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Review"/>
          <p:cNvSpPr txBox="1"/>
          <p:nvPr>
            <p:ph type="title"/>
          </p:nvPr>
        </p:nvSpPr>
        <p:spPr>
          <a:xfrm>
            <a:off x="1052778" y="6141418"/>
            <a:ext cx="21971001" cy="1433164"/>
          </a:xfrm>
          <a:prstGeom prst="rect">
            <a:avLst/>
          </a:prstGeom>
        </p:spPr>
        <p:txBody>
          <a:bodyPr/>
          <a:lstStyle/>
          <a:p>
            <a:pPr/>
            <a:r>
              <a:t>Review</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Policy and Standards Automation"/>
          <p:cNvSpPr txBox="1"/>
          <p:nvPr>
            <p:ph type="title"/>
          </p:nvPr>
        </p:nvSpPr>
        <p:spPr>
          <a:xfrm>
            <a:off x="1206500" y="6141418"/>
            <a:ext cx="21971000" cy="1433164"/>
          </a:xfrm>
          <a:prstGeom prst="rect">
            <a:avLst/>
          </a:prstGeom>
        </p:spPr>
        <p:txBody>
          <a:bodyPr/>
          <a:lstStyle/>
          <a:p>
            <a:pPr/>
            <a:r>
              <a:t>Policy and Standards Automation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Amazon Code Commit"/>
          <p:cNvSpPr txBox="1"/>
          <p:nvPr>
            <p:ph type="title"/>
          </p:nvPr>
        </p:nvSpPr>
        <p:spPr>
          <a:prstGeom prst="rect">
            <a:avLst/>
          </a:prstGeom>
        </p:spPr>
        <p:txBody>
          <a:bodyPr/>
          <a:lstStyle/>
          <a:p>
            <a:pPr/>
            <a:r>
              <a:t>Amazon Code Commit</a:t>
            </a:r>
          </a:p>
        </p:txBody>
      </p:sp>
      <p:pic>
        <p:nvPicPr>
          <p:cNvPr id="171" name="Image" descr="Image"/>
          <p:cNvPicPr>
            <a:picLocks noChangeAspect="1"/>
          </p:cNvPicPr>
          <p:nvPr/>
        </p:nvPicPr>
        <p:blipFill>
          <a:blip r:embed="rId2">
            <a:extLst/>
          </a:blip>
          <a:stretch>
            <a:fillRect/>
          </a:stretch>
        </p:blipFill>
        <p:spPr>
          <a:xfrm>
            <a:off x="1170096" y="2464700"/>
            <a:ext cx="21971001" cy="1097623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AWS IAM"/>
          <p:cNvSpPr txBox="1"/>
          <p:nvPr>
            <p:ph type="title"/>
          </p:nvPr>
        </p:nvSpPr>
        <p:spPr>
          <a:prstGeom prst="rect">
            <a:avLst/>
          </a:prstGeom>
        </p:spPr>
        <p:txBody>
          <a:bodyPr/>
          <a:lstStyle/>
          <a:p>
            <a:pPr/>
            <a:r>
              <a:t>AWS IAM</a:t>
            </a:r>
          </a:p>
        </p:txBody>
      </p:sp>
      <p:pic>
        <p:nvPicPr>
          <p:cNvPr id="328" name="Image" descr="Image"/>
          <p:cNvPicPr>
            <a:picLocks noChangeAspect="1"/>
          </p:cNvPicPr>
          <p:nvPr/>
        </p:nvPicPr>
        <p:blipFill>
          <a:blip r:embed="rId2">
            <a:extLst/>
          </a:blip>
          <a:stretch>
            <a:fillRect/>
          </a:stretch>
        </p:blipFill>
        <p:spPr>
          <a:xfrm>
            <a:off x="832975" y="2318485"/>
            <a:ext cx="22718050" cy="10344826"/>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AWS RDS"/>
          <p:cNvSpPr txBox="1"/>
          <p:nvPr>
            <p:ph type="title"/>
          </p:nvPr>
        </p:nvSpPr>
        <p:spPr>
          <a:prstGeom prst="rect">
            <a:avLst/>
          </a:prstGeom>
        </p:spPr>
        <p:txBody>
          <a:bodyPr/>
          <a:lstStyle/>
          <a:p>
            <a:pPr/>
            <a:r>
              <a:t>AWS RDS</a:t>
            </a:r>
          </a:p>
        </p:txBody>
      </p:sp>
      <p:pic>
        <p:nvPicPr>
          <p:cNvPr id="331" name="Image" descr="Image"/>
          <p:cNvPicPr>
            <a:picLocks noChangeAspect="1"/>
          </p:cNvPicPr>
          <p:nvPr/>
        </p:nvPicPr>
        <p:blipFill>
          <a:blip r:embed="rId2">
            <a:extLst/>
          </a:blip>
          <a:stretch>
            <a:fillRect/>
          </a:stretch>
        </p:blipFill>
        <p:spPr>
          <a:xfrm>
            <a:off x="884106" y="2821873"/>
            <a:ext cx="22615788" cy="8072254"/>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AWS DynamoDB"/>
          <p:cNvSpPr txBox="1"/>
          <p:nvPr>
            <p:ph type="title"/>
          </p:nvPr>
        </p:nvSpPr>
        <p:spPr>
          <a:prstGeom prst="rect">
            <a:avLst/>
          </a:prstGeom>
        </p:spPr>
        <p:txBody>
          <a:bodyPr/>
          <a:lstStyle/>
          <a:p>
            <a:pPr/>
            <a:r>
              <a:t>AWS DynamoDB</a:t>
            </a:r>
          </a:p>
        </p:txBody>
      </p:sp>
      <p:pic>
        <p:nvPicPr>
          <p:cNvPr id="334" name="Image" descr="Image"/>
          <p:cNvPicPr>
            <a:picLocks noChangeAspect="1"/>
          </p:cNvPicPr>
          <p:nvPr/>
        </p:nvPicPr>
        <p:blipFill>
          <a:blip r:embed="rId2">
            <a:extLst/>
          </a:blip>
          <a:stretch>
            <a:fillRect/>
          </a:stretch>
        </p:blipFill>
        <p:spPr>
          <a:xfrm>
            <a:off x="1056291" y="3626376"/>
            <a:ext cx="22271419" cy="9500267"/>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AWS SNS"/>
          <p:cNvSpPr txBox="1"/>
          <p:nvPr>
            <p:ph type="title"/>
          </p:nvPr>
        </p:nvSpPr>
        <p:spPr>
          <a:prstGeom prst="rect">
            <a:avLst/>
          </a:prstGeom>
        </p:spPr>
        <p:txBody>
          <a:bodyPr/>
          <a:lstStyle/>
          <a:p>
            <a:pPr/>
            <a:r>
              <a:t>AWS SNS</a:t>
            </a:r>
          </a:p>
        </p:txBody>
      </p:sp>
      <p:pic>
        <p:nvPicPr>
          <p:cNvPr id="337" name="Image" descr="Image"/>
          <p:cNvPicPr>
            <a:picLocks noChangeAspect="1"/>
          </p:cNvPicPr>
          <p:nvPr/>
        </p:nvPicPr>
        <p:blipFill>
          <a:blip r:embed="rId2">
            <a:extLst/>
          </a:blip>
          <a:stretch>
            <a:fillRect/>
          </a:stretch>
        </p:blipFill>
        <p:spPr>
          <a:xfrm>
            <a:off x="2343027" y="2578192"/>
            <a:ext cx="19697946" cy="11596636"/>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AWS SQS"/>
          <p:cNvSpPr txBox="1"/>
          <p:nvPr>
            <p:ph type="title"/>
          </p:nvPr>
        </p:nvSpPr>
        <p:spPr>
          <a:prstGeom prst="rect">
            <a:avLst/>
          </a:prstGeom>
        </p:spPr>
        <p:txBody>
          <a:bodyPr/>
          <a:lstStyle/>
          <a:p>
            <a:pPr/>
            <a:r>
              <a:t>AWS SQS</a:t>
            </a:r>
          </a:p>
        </p:txBody>
      </p:sp>
      <p:pic>
        <p:nvPicPr>
          <p:cNvPr id="340" name="Image" descr="Image"/>
          <p:cNvPicPr>
            <a:picLocks noChangeAspect="1"/>
          </p:cNvPicPr>
          <p:nvPr/>
        </p:nvPicPr>
        <p:blipFill>
          <a:blip r:embed="rId2">
            <a:extLst/>
          </a:blip>
          <a:stretch>
            <a:fillRect/>
          </a:stretch>
        </p:blipFill>
        <p:spPr>
          <a:xfrm>
            <a:off x="1255590" y="2514920"/>
            <a:ext cx="21872820" cy="868616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AWS Secrets Manager"/>
          <p:cNvSpPr txBox="1"/>
          <p:nvPr>
            <p:ph type="title"/>
          </p:nvPr>
        </p:nvSpPr>
        <p:spPr>
          <a:prstGeom prst="rect">
            <a:avLst/>
          </a:prstGeom>
        </p:spPr>
        <p:txBody>
          <a:bodyPr/>
          <a:lstStyle/>
          <a:p>
            <a:pPr/>
            <a:r>
              <a:t>AWS Secrets Manager</a:t>
            </a:r>
          </a:p>
        </p:txBody>
      </p:sp>
      <p:pic>
        <p:nvPicPr>
          <p:cNvPr id="343" name="Image" descr="Image"/>
          <p:cNvPicPr>
            <a:picLocks noChangeAspect="1"/>
          </p:cNvPicPr>
          <p:nvPr/>
        </p:nvPicPr>
        <p:blipFill>
          <a:blip r:embed="rId2">
            <a:extLst/>
          </a:blip>
          <a:stretch>
            <a:fillRect/>
          </a:stretch>
        </p:blipFill>
        <p:spPr>
          <a:xfrm>
            <a:off x="3034542" y="2979878"/>
            <a:ext cx="18314916" cy="10793264"/>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AWS Step Functions"/>
          <p:cNvSpPr txBox="1"/>
          <p:nvPr>
            <p:ph type="title"/>
          </p:nvPr>
        </p:nvSpPr>
        <p:spPr>
          <a:prstGeom prst="rect">
            <a:avLst/>
          </a:prstGeom>
        </p:spPr>
        <p:txBody>
          <a:bodyPr/>
          <a:lstStyle/>
          <a:p>
            <a:pPr/>
            <a:r>
              <a:t>AWS Step Functions</a:t>
            </a:r>
          </a:p>
        </p:txBody>
      </p:sp>
      <p:pic>
        <p:nvPicPr>
          <p:cNvPr id="346" name="Image" descr="Image"/>
          <p:cNvPicPr>
            <a:picLocks noChangeAspect="1"/>
          </p:cNvPicPr>
          <p:nvPr/>
        </p:nvPicPr>
        <p:blipFill>
          <a:blip r:embed="rId2">
            <a:extLst/>
          </a:blip>
          <a:stretch>
            <a:fillRect/>
          </a:stretch>
        </p:blipFill>
        <p:spPr>
          <a:xfrm>
            <a:off x="2790222" y="2379446"/>
            <a:ext cx="18803556" cy="1133365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AWS Inspector"/>
          <p:cNvSpPr txBox="1"/>
          <p:nvPr>
            <p:ph type="title"/>
          </p:nvPr>
        </p:nvSpPr>
        <p:spPr>
          <a:prstGeom prst="rect">
            <a:avLst/>
          </a:prstGeom>
        </p:spPr>
        <p:txBody>
          <a:bodyPr/>
          <a:lstStyle/>
          <a:p>
            <a:pPr/>
            <a:r>
              <a:t>AWS Inspector</a:t>
            </a:r>
          </a:p>
        </p:txBody>
      </p:sp>
      <p:pic>
        <p:nvPicPr>
          <p:cNvPr id="349" name="Image" descr="Image"/>
          <p:cNvPicPr>
            <a:picLocks noChangeAspect="1"/>
          </p:cNvPicPr>
          <p:nvPr/>
        </p:nvPicPr>
        <p:blipFill>
          <a:blip r:embed="rId2">
            <a:extLst/>
          </a:blip>
          <a:stretch>
            <a:fillRect/>
          </a:stretch>
        </p:blipFill>
        <p:spPr>
          <a:xfrm>
            <a:off x="751161" y="2407550"/>
            <a:ext cx="22743117" cy="1090001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The DevOps team at a retail company has deployed its flagship application on EC2 instances using CodeDeploy and uses an RDS PostgreSQL database to store the data, while it uses DynamoDB to store the user sessions. As the Lead DevOps Engineer at the compa"/>
          <p:cNvSpPr txBox="1"/>
          <p:nvPr>
            <p:ph type="body" idx="1"/>
          </p:nvPr>
        </p:nvSpPr>
        <p:spPr>
          <a:xfrm>
            <a:off x="1206500" y="835757"/>
            <a:ext cx="21971000" cy="11668759"/>
          </a:xfrm>
          <a:prstGeom prst="rect">
            <a:avLst/>
          </a:prstGeom>
        </p:spPr>
        <p:txBody>
          <a:bodyPr/>
          <a:lstStyle/>
          <a:p>
            <a:pPr marL="0" indent="0" defTabSz="1999437">
              <a:spcBef>
                <a:spcPts val="3600"/>
              </a:spcBef>
              <a:buSzTx/>
              <a:buNone/>
              <a:defRPr b="1" sz="3936"/>
            </a:pPr>
            <a:r>
              <a:t>The DevOps team at a retail company has deployed its flagship application on EC2 instances using CodeDeploy and uses an RDS PostgreSQL database to store the data, while it uses DynamoDB to store the user sessions. As the Lead DevOps Engineer at the company, you would like the application to securely access RDS &amp; DynamoDB.</a:t>
            </a:r>
          </a:p>
          <a:p>
            <a:pPr marL="0" indent="0" defTabSz="1999437">
              <a:spcBef>
                <a:spcPts val="3600"/>
              </a:spcBef>
              <a:buSzTx/>
              <a:buNone/>
              <a:defRPr b="1" sz="3936"/>
            </a:pPr>
            <a:r>
              <a:t>How can you do this most securely?</a:t>
            </a:r>
          </a:p>
          <a:p>
            <a:pPr marL="728979" indent="-728979" defTabSz="1999437">
              <a:spcBef>
                <a:spcPts val="3600"/>
              </a:spcBef>
              <a:buSzPct val="100000"/>
              <a:buAutoNum type="alphaUcPeriod" startAt="1"/>
              <a:defRPr sz="3936"/>
            </a:pPr>
            <a:r>
              <a:t>Store the RDS credentials &amp; DynamoDB credentials in Secrets Manager and create an IAM instance role for EC2 to access Secrets Manager</a:t>
            </a:r>
            <a:br/>
          </a:p>
          <a:p>
            <a:pPr marL="728979" indent="-728979" defTabSz="1999437">
              <a:spcBef>
                <a:spcPts val="3600"/>
              </a:spcBef>
              <a:buSzPct val="100000"/>
              <a:buAutoNum type="alphaUcPeriod" startAt="1"/>
              <a:defRPr sz="3936"/>
            </a:pPr>
            <a:r>
              <a:t>Store the RDS credentials in Secrets Manager and create an IAM instance role for EC2 to access Secrets Manager and DynamoDB</a:t>
            </a:r>
            <a:br/>
          </a:p>
          <a:p>
            <a:pPr marL="728979" indent="-728979" defTabSz="1999437">
              <a:spcBef>
                <a:spcPts val="3600"/>
              </a:spcBef>
              <a:buSzPct val="100000"/>
              <a:buAutoNum type="alphaUcPeriod" startAt="1"/>
              <a:defRPr sz="3936"/>
            </a:pPr>
            <a:r>
              <a:t>Store the RDS credentials in a DynamoDB table and create an IAM instance role for EC2 to access DynamoDB</a:t>
            </a:r>
          </a:p>
          <a:p>
            <a:pPr marL="728979" indent="-728979" defTabSz="1999437">
              <a:spcBef>
                <a:spcPts val="3600"/>
              </a:spcBef>
              <a:buSzPct val="100000"/>
              <a:buAutoNum type="alphaUcPeriod" startAt="1"/>
              <a:defRPr sz="3936"/>
            </a:pPr>
            <a:r>
              <a:t>Store IAM user credentials &amp; RDS credentials in Secrets Manager and create an IAM instance role for EC2 to access Secrets Manager</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The DevOps team at a retail company has deployed its flagship application on EC2 instances using CodeDeploy and uses an RDS PostgreSQL database to store the data, while it uses DynamoDB to store the user sessions. As the Lead DevOps Engineer at the compa"/>
          <p:cNvSpPr txBox="1"/>
          <p:nvPr>
            <p:ph type="body" idx="1"/>
          </p:nvPr>
        </p:nvSpPr>
        <p:spPr>
          <a:xfrm>
            <a:off x="1206500" y="835757"/>
            <a:ext cx="21971000" cy="11668759"/>
          </a:xfrm>
          <a:prstGeom prst="rect">
            <a:avLst/>
          </a:prstGeom>
        </p:spPr>
        <p:txBody>
          <a:bodyPr/>
          <a:lstStyle/>
          <a:p>
            <a:pPr marL="0" indent="0" defTabSz="1999437">
              <a:spcBef>
                <a:spcPts val="3600"/>
              </a:spcBef>
              <a:buSzTx/>
              <a:buNone/>
              <a:defRPr b="1" sz="3936"/>
            </a:pPr>
            <a:r>
              <a:t>The DevOps team at a retail company has deployed its flagship application on EC2 instances using CodeDeploy and uses an RDS PostgreSQL database to store the data, while it uses DynamoDB to store the user sessions. As the Lead DevOps Engineer at the company, you would like the application to securely access RDS &amp; DynamoDB.</a:t>
            </a:r>
          </a:p>
          <a:p>
            <a:pPr marL="0" indent="0" defTabSz="1999437">
              <a:spcBef>
                <a:spcPts val="3600"/>
              </a:spcBef>
              <a:buSzTx/>
              <a:buNone/>
              <a:defRPr b="1" sz="3936"/>
            </a:pPr>
            <a:r>
              <a:t>How can you do this most securely?</a:t>
            </a:r>
          </a:p>
          <a:p>
            <a:pPr marL="728979" indent="-728979" defTabSz="1999437">
              <a:spcBef>
                <a:spcPts val="3600"/>
              </a:spcBef>
              <a:buSzPct val="100000"/>
              <a:buAutoNum type="alphaUcPeriod" startAt="1"/>
              <a:defRPr sz="3936">
                <a:solidFill>
                  <a:srgbClr val="D5D5D5"/>
                </a:solidFill>
              </a:defRPr>
            </a:pPr>
            <a:r>
              <a:t>Store the RDS credentials &amp; DynamoDB credentials in Secrets Manager and create an IAM instance role for EC2 to access Secrets Manager</a:t>
            </a:r>
            <a:br/>
          </a:p>
          <a:p>
            <a:pPr marL="728979" indent="-728979" defTabSz="1999437">
              <a:spcBef>
                <a:spcPts val="3600"/>
              </a:spcBef>
              <a:buSzPct val="100000"/>
              <a:buAutoNum type="alphaUcPeriod" startAt="1"/>
              <a:defRPr sz="3936"/>
            </a:pPr>
            <a:r>
              <a:t>Store the RDS credentials in Secrets Manager and create an IAM instance role for EC2 to access Secrets Manager and DynamoDB</a:t>
            </a:r>
            <a:br/>
          </a:p>
          <a:p>
            <a:pPr marL="728979" indent="-728979" defTabSz="1999437">
              <a:spcBef>
                <a:spcPts val="3600"/>
              </a:spcBef>
              <a:buSzPct val="100000"/>
              <a:buAutoNum type="alphaUcPeriod" startAt="1"/>
              <a:defRPr sz="3936">
                <a:solidFill>
                  <a:srgbClr val="D5D5D5"/>
                </a:solidFill>
              </a:defRPr>
            </a:pPr>
            <a:r>
              <a:t>Store the RDS credentials in a DynamoDB table and create an IAM instance role for EC2 to access DynamoDB</a:t>
            </a:r>
          </a:p>
          <a:p>
            <a:pPr marL="728979" indent="-728979" defTabSz="1999437">
              <a:spcBef>
                <a:spcPts val="3600"/>
              </a:spcBef>
              <a:buSzPct val="100000"/>
              <a:buAutoNum type="alphaUcPeriod" startAt="1"/>
              <a:defRPr sz="3936">
                <a:solidFill>
                  <a:srgbClr val="D5D5D5"/>
                </a:solidFill>
              </a:defRPr>
            </a:pPr>
            <a:r>
              <a:t>Store IAM user credentials &amp; RDS credentials in Secrets Manager and create an IAM instance role for EC2 to access Secrets Manager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AWS CodeBuild"/>
          <p:cNvSpPr txBox="1"/>
          <p:nvPr>
            <p:ph type="title"/>
          </p:nvPr>
        </p:nvSpPr>
        <p:spPr>
          <a:prstGeom prst="rect">
            <a:avLst/>
          </a:prstGeom>
        </p:spPr>
        <p:txBody>
          <a:bodyPr/>
          <a:lstStyle/>
          <a:p>
            <a:pPr/>
            <a:r>
              <a:t>AWS CodeBuild</a:t>
            </a:r>
          </a:p>
        </p:txBody>
      </p:sp>
      <p:pic>
        <p:nvPicPr>
          <p:cNvPr id="174" name="Image" descr="Image"/>
          <p:cNvPicPr>
            <a:picLocks noChangeAspect="1"/>
          </p:cNvPicPr>
          <p:nvPr/>
        </p:nvPicPr>
        <p:blipFill>
          <a:blip r:embed="rId2">
            <a:extLst/>
          </a:blip>
          <a:stretch>
            <a:fillRect/>
          </a:stretch>
        </p:blipFill>
        <p:spPr>
          <a:xfrm>
            <a:off x="706677" y="3040970"/>
            <a:ext cx="22970646" cy="7634060"/>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A financial services company is using security-hardened AMI due to strong regulatory compliance requirements. The company must be able to check every day for AMI vulnerabilities based on the newly disclosed ones through the common vulnerabilities and exp"/>
          <p:cNvSpPr txBox="1"/>
          <p:nvPr>
            <p:ph type="body" idx="1"/>
          </p:nvPr>
        </p:nvSpPr>
        <p:spPr>
          <a:xfrm>
            <a:off x="1206500" y="835757"/>
            <a:ext cx="21971000" cy="11668759"/>
          </a:xfrm>
          <a:prstGeom prst="rect">
            <a:avLst/>
          </a:prstGeom>
        </p:spPr>
        <p:txBody>
          <a:bodyPr/>
          <a:lstStyle/>
          <a:p>
            <a:pPr marL="0" indent="0" defTabSz="1731220">
              <a:spcBef>
                <a:spcPts val="3100"/>
              </a:spcBef>
              <a:buSzTx/>
              <a:buNone/>
              <a:defRPr b="1" sz="3407"/>
            </a:pPr>
            <a:r>
              <a:t>A financial services company is using security-hardened AMI due to strong regulatory compliance requirements. The company must be able to check every day for AMI vulnerabilities based on the newly disclosed ones through the common vulnerabilities and exposures (CVEs) program. Currently, all the instances are launched through an Auto Scaling group (ASG) leveraging the latest security-hardened AMI.</a:t>
            </a:r>
          </a:p>
          <a:p>
            <a:pPr marL="0" indent="0" defTabSz="1731220">
              <a:spcBef>
                <a:spcPts val="3100"/>
              </a:spcBef>
              <a:buSzTx/>
              <a:buNone/>
              <a:defRPr b="1" sz="3407"/>
            </a:pPr>
            <a:r>
              <a:t>As a DevOps Engineer, how can you implement this while minimizing cost and application disruption?</a:t>
            </a:r>
          </a:p>
          <a:p>
            <a:pPr marL="631189" indent="-631189" defTabSz="1731220">
              <a:spcBef>
                <a:spcPts val="3100"/>
              </a:spcBef>
              <a:buSzPct val="100000"/>
              <a:buAutoNum type="alphaUcPeriod" startAt="1"/>
              <a:defRPr sz="3407"/>
            </a:pPr>
            <a:r>
              <a:t>Create a CloudWatch Event with a daily schedule. Invoke a Lambda Function that will start an AWS Inspector Run directly from the AMI reference in the API call. AWS Inspector will automatically launch an instance and terminate it upon assessment completion</a:t>
            </a:r>
          </a:p>
          <a:p>
            <a:pPr marL="631189" indent="-631189" defTabSz="1731220">
              <a:spcBef>
                <a:spcPts val="3100"/>
              </a:spcBef>
              <a:buSzPct val="100000"/>
              <a:buAutoNum type="alphaUcPeriod" startAt="1"/>
              <a:defRPr sz="3407"/>
            </a:pPr>
            <a:r>
              <a:t>Create a CloudWatch Event with a daily schedule, the target being a Step Function. The Step Function should launch an EC2 instance from the AMI and tag it with CheckVulnerabilities: True. The Step Function then starts an AMI assessment template using AWS Inspector and the above tag. Terminate the instance afterward</a:t>
            </a:r>
          </a:p>
          <a:p>
            <a:pPr marL="631189" indent="-631189" defTabSz="1731220">
              <a:spcBef>
                <a:spcPts val="3100"/>
              </a:spcBef>
              <a:buSzPct val="100000"/>
              <a:buAutoNum type="alphaUcPeriod" startAt="1"/>
              <a:defRPr sz="3407"/>
            </a:pPr>
            <a:r>
              <a:t>Create a CloudWatch Event with a daily schedule. Make the target of the rule being AWS Inspector and pass some extra data in the rule using the AMI ID to inspect. AWS Inspector will automatically launch an instance and terminate it upon assessment completion</a:t>
            </a:r>
          </a:p>
          <a:p>
            <a:pPr marL="631189" indent="-631189" defTabSz="1731220">
              <a:spcBef>
                <a:spcPts val="3100"/>
              </a:spcBef>
              <a:buSzPct val="100000"/>
              <a:buAutoNum type="alphaUcPeriod" startAt="1"/>
              <a:defRPr sz="3407"/>
            </a:pPr>
            <a:r>
              <a:t>Create a CloudWatch Event with a daily schedule, the target being a Lambda Function. Tag all the instances in your ASG with CheckVulnerabilities: True. The Lambda function should start an assessment in AWS Inspector targeting all instances having the tag</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A financial services company is using security-hardened AMI due to strong regulatory compliance requirements. The company must be able to check every day for AMI vulnerabilities based on the newly disclosed ones through the common vulnerabilities and exp"/>
          <p:cNvSpPr txBox="1"/>
          <p:nvPr>
            <p:ph type="body" idx="1"/>
          </p:nvPr>
        </p:nvSpPr>
        <p:spPr>
          <a:xfrm>
            <a:off x="1206500" y="835757"/>
            <a:ext cx="21971000" cy="11668759"/>
          </a:xfrm>
          <a:prstGeom prst="rect">
            <a:avLst/>
          </a:prstGeom>
        </p:spPr>
        <p:txBody>
          <a:bodyPr/>
          <a:lstStyle/>
          <a:p>
            <a:pPr marL="0" indent="0" defTabSz="1731220">
              <a:spcBef>
                <a:spcPts val="3100"/>
              </a:spcBef>
              <a:buSzTx/>
              <a:buNone/>
              <a:defRPr b="1" sz="3407"/>
            </a:pPr>
            <a:r>
              <a:t>A financial services company is using security-hardened AMI due to strong regulatory compliance requirements. The company must be able to check every day for AMI vulnerabilities based on the newly disclosed ones through the common vulnerabilities and exposures (CVEs) program. Currently, all the instances are launched through an Auto Scaling group (ASG) leveraging the latest security-hardened AMI.</a:t>
            </a:r>
          </a:p>
          <a:p>
            <a:pPr marL="0" indent="0" defTabSz="1731220">
              <a:spcBef>
                <a:spcPts val="3100"/>
              </a:spcBef>
              <a:buSzTx/>
              <a:buNone/>
              <a:defRPr b="1" sz="3407"/>
            </a:pPr>
            <a:r>
              <a:t>As a DevOps Engineer, how can you implement this while minimizing cost and application disruption?</a:t>
            </a:r>
          </a:p>
          <a:p>
            <a:pPr marL="631189" indent="-631189" defTabSz="1731220">
              <a:spcBef>
                <a:spcPts val="3100"/>
              </a:spcBef>
              <a:buSzPct val="100000"/>
              <a:buAutoNum type="alphaUcPeriod" startAt="1"/>
              <a:defRPr sz="3407">
                <a:solidFill>
                  <a:srgbClr val="D5D5D5"/>
                </a:solidFill>
              </a:defRPr>
            </a:pPr>
            <a:r>
              <a:t>Create a CloudWatch Event with a daily schedule. Invoke a Lambda Function that will start an AWS Inspector Run directly from the AMI reference in the API call. AWS Inspector will automatically launch an instance and terminate it upon assessment completion</a:t>
            </a:r>
          </a:p>
          <a:p>
            <a:pPr marL="631189" indent="-631189" defTabSz="1731220">
              <a:spcBef>
                <a:spcPts val="3100"/>
              </a:spcBef>
              <a:buSzPct val="100000"/>
              <a:buAutoNum type="alphaUcPeriod" startAt="1"/>
              <a:defRPr sz="3407"/>
            </a:pPr>
            <a:r>
              <a:t>Create a CloudWatch Event with a daily schedule, the target being a Step Function. The Step Function should launch an EC2 instance from the AMI and tag it with CheckVulnerabilities: True. The Step Function then starts an AMI assessment template using AWS Inspector and the above tag. Terminate the instance afterward</a:t>
            </a:r>
          </a:p>
          <a:p>
            <a:pPr marL="631189" indent="-631189" defTabSz="1731220">
              <a:spcBef>
                <a:spcPts val="3100"/>
              </a:spcBef>
              <a:buSzPct val="100000"/>
              <a:buAutoNum type="alphaUcPeriod" startAt="1"/>
              <a:defRPr sz="3407">
                <a:solidFill>
                  <a:srgbClr val="D5D5D5"/>
                </a:solidFill>
              </a:defRPr>
            </a:pPr>
            <a:r>
              <a:t>Create a CloudWatch Event with a daily schedule. Make the target of the rule being AWS Inspector and pass some extra data in the rule using the AMI ID to inspect. AWS Inspector will automatically launch an instance and terminate it upon assessment completion</a:t>
            </a:r>
          </a:p>
          <a:p>
            <a:pPr marL="631189" indent="-631189" defTabSz="1731220">
              <a:spcBef>
                <a:spcPts val="3100"/>
              </a:spcBef>
              <a:buSzPct val="100000"/>
              <a:buAutoNum type="alphaUcPeriod" startAt="1"/>
              <a:defRPr sz="3407">
                <a:solidFill>
                  <a:srgbClr val="D5D5D5"/>
                </a:solidFill>
              </a:defRPr>
            </a:pPr>
            <a:r>
              <a:t>Create a CloudWatch Event with a daily schedule, the target being a Lambda Function. Tag all the instances in your ASG with CheckVulnerabilities: True. The Lambda function should start an assessment in AWS Inspector targeting all instances having the tag</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9" name="Image" descr="Image"/>
          <p:cNvPicPr>
            <a:picLocks noChangeAspect="1"/>
          </p:cNvPicPr>
          <p:nvPr/>
        </p:nvPicPr>
        <p:blipFill>
          <a:blip r:embed="rId2">
            <a:extLst/>
          </a:blip>
          <a:stretch>
            <a:fillRect/>
          </a:stretch>
        </p:blipFill>
        <p:spPr>
          <a:xfrm>
            <a:off x="2019383" y="1442541"/>
            <a:ext cx="20345234" cy="10830918"/>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A health-care services company has strong regulatory requirements and it has come to light recently that some of the EBS volumes have not been encrypted. It is necessary for the company to monitor and audit compliance over time and alert the correspondin"/>
          <p:cNvSpPr txBox="1"/>
          <p:nvPr>
            <p:ph type="body" idx="1"/>
          </p:nvPr>
        </p:nvSpPr>
        <p:spPr>
          <a:xfrm>
            <a:off x="1206500" y="835757"/>
            <a:ext cx="21971000" cy="11668759"/>
          </a:xfrm>
          <a:prstGeom prst="rect">
            <a:avLst/>
          </a:prstGeom>
        </p:spPr>
        <p:txBody>
          <a:bodyPr/>
          <a:lstStyle/>
          <a:p>
            <a:pPr marL="0" indent="0" defTabSz="2194505">
              <a:spcBef>
                <a:spcPts val="4000"/>
              </a:spcBef>
              <a:buSzTx/>
              <a:buNone/>
              <a:defRPr b="1" sz="4319"/>
            </a:pPr>
            <a:r>
              <a:t>A health-care services company has strong regulatory requirements and it has come to light recently that some of the EBS volumes have not been encrypted. It is necessary for the company to monitor and audit compliance over time and alert the corresponding teams if unencrypted EBS volumes are detected.</a:t>
            </a:r>
          </a:p>
          <a:p>
            <a:pPr marL="0" indent="0" defTabSz="2194505">
              <a:spcBef>
                <a:spcPts val="4000"/>
              </a:spcBef>
              <a:buSzTx/>
              <a:buNone/>
              <a:defRPr b="1" sz="4319"/>
            </a:pPr>
            <a:r>
              <a:t>How should a DevOps Engineer implement an alert for the unencrypted EBS volumes with the least administrative overhead?</a:t>
            </a:r>
          </a:p>
          <a:p>
            <a:pPr marL="800100" indent="-800100" defTabSz="2194505">
              <a:spcBef>
                <a:spcPts val="4000"/>
              </a:spcBef>
              <a:buSzPct val="100000"/>
              <a:buAutoNum type="alphaUcPeriod" startAt="1"/>
              <a:defRPr sz="4319">
                <a:solidFill>
                  <a:srgbClr val="D5D5D5"/>
                </a:solidFill>
              </a:defRPr>
            </a:pPr>
            <a:r>
              <a:t>Create an AWS Lambda Function that is triggered by a CloudWatch Event rule. The rule is monitoring for new EBS volumes being created. The Lambda function should send a notification to SNS in case of a compliance check</a:t>
            </a:r>
          </a:p>
          <a:p>
            <a:pPr marL="800100" indent="-800100" defTabSz="2194505">
              <a:spcBef>
                <a:spcPts val="4000"/>
              </a:spcBef>
              <a:buSzPct val="100000"/>
              <a:buAutoNum type="alphaUcPeriod" startAt="1"/>
              <a:defRPr sz="4319">
                <a:solidFill>
                  <a:srgbClr val="D5D5D5"/>
                </a:solidFill>
              </a:defRPr>
            </a:pPr>
            <a:r>
              <a:t>Create an AWS Config managed rule checking for EBS volume encryption. Connect the rule to an SNS topic to provide alerting</a:t>
            </a:r>
          </a:p>
          <a:p>
            <a:pPr marL="800100" indent="-800100" defTabSz="2194505">
              <a:spcBef>
                <a:spcPts val="4000"/>
              </a:spcBef>
              <a:buSzPct val="100000"/>
              <a:buAutoNum type="alphaUcPeriod" startAt="1"/>
              <a:defRPr sz="4319">
                <a:solidFill>
                  <a:srgbClr val="D5D5D5"/>
                </a:solidFill>
              </a:defRPr>
            </a:pPr>
            <a:r>
              <a:t>Create an AWS Config custom rule checking for the EC2 instances, and their EBS attachments. Connect the rule to an SNS topic to provide alerting</a:t>
            </a:r>
          </a:p>
          <a:p>
            <a:pPr marL="800100" indent="-800100" defTabSz="2194505">
              <a:spcBef>
                <a:spcPts val="4000"/>
              </a:spcBef>
              <a:buSzPct val="100000"/>
              <a:buAutoNum type="alphaUcPeriod" startAt="1"/>
              <a:defRPr sz="4319"/>
            </a:pPr>
            <a:r>
              <a:t>Create an AWS Config managed rule checking for EBS volume encryption. Use a CloudWatch Event rule to provide alerting</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Incident and Event Response"/>
          <p:cNvSpPr txBox="1"/>
          <p:nvPr>
            <p:ph type="title"/>
          </p:nvPr>
        </p:nvSpPr>
        <p:spPr>
          <a:xfrm>
            <a:off x="1206500" y="6141418"/>
            <a:ext cx="21971000" cy="1433164"/>
          </a:xfrm>
          <a:prstGeom prst="rect">
            <a:avLst/>
          </a:prstGeom>
        </p:spPr>
        <p:txBody>
          <a:bodyPr/>
          <a:lstStyle/>
          <a:p>
            <a:pPr/>
            <a:r>
              <a:t>Incident and Event Response</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EC2 Autoscaling"/>
          <p:cNvSpPr txBox="1"/>
          <p:nvPr>
            <p:ph type="title"/>
          </p:nvPr>
        </p:nvSpPr>
        <p:spPr>
          <a:prstGeom prst="rect">
            <a:avLst/>
          </a:prstGeom>
        </p:spPr>
        <p:txBody>
          <a:bodyPr/>
          <a:lstStyle/>
          <a:p>
            <a:pPr/>
            <a:r>
              <a:t>EC2 Autoscaling</a:t>
            </a:r>
          </a:p>
        </p:txBody>
      </p:sp>
      <p:pic>
        <p:nvPicPr>
          <p:cNvPr id="366" name="Image" descr="Image"/>
          <p:cNvPicPr>
            <a:picLocks noChangeAspect="1"/>
          </p:cNvPicPr>
          <p:nvPr/>
        </p:nvPicPr>
        <p:blipFill>
          <a:blip r:embed="rId2">
            <a:extLst/>
          </a:blip>
          <a:stretch>
            <a:fillRect/>
          </a:stretch>
        </p:blipFill>
        <p:spPr>
          <a:xfrm>
            <a:off x="1131016" y="3036762"/>
            <a:ext cx="22121968" cy="7642476"/>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A social media company is running its flagship application via an Auto-Scaling group (ASG) which has 15 EC2 instances spanning across 3 Availability Zones (AZs). The current average CPU utilization of the group sits at 15% off-peak time. During peak time"/>
          <p:cNvSpPr txBox="1"/>
          <p:nvPr>
            <p:ph type="body" idx="1"/>
          </p:nvPr>
        </p:nvSpPr>
        <p:spPr>
          <a:xfrm>
            <a:off x="1206500" y="835757"/>
            <a:ext cx="21971000" cy="11668759"/>
          </a:xfrm>
          <a:prstGeom prst="rect">
            <a:avLst/>
          </a:prstGeom>
        </p:spPr>
        <p:txBody>
          <a:bodyPr/>
          <a:lstStyle/>
          <a:p>
            <a:pPr marL="0" indent="0" defTabSz="1926287">
              <a:spcBef>
                <a:spcPts val="3500"/>
              </a:spcBef>
              <a:buSzTx/>
              <a:buNone/>
              <a:defRPr b="1" sz="3792"/>
            </a:pPr>
            <a:r>
              <a:t>A social media company is running its flagship application via an Auto-Scaling group (ASG) which has 15 EC2 instances spanning across 3 Availability Zones (AZs). The current average CPU utilization of the group sits at 15% off-peak time. During peak time, it goes all the way to 45%, and these peak times happen predictably during business hours. The company has hired you as an AWS Certified DevOps Engineer Professional to build a solution for this requirement.</a:t>
            </a:r>
          </a:p>
          <a:p>
            <a:pPr marL="0" indent="0" defTabSz="1926287">
              <a:spcBef>
                <a:spcPts val="3500"/>
              </a:spcBef>
              <a:buSzTx/>
              <a:buNone/>
              <a:defRPr b="1" sz="3792"/>
            </a:pPr>
            <a:r>
              <a:t>How can you improve the instance utilization while reducing cost and maintaining application availability?</a:t>
            </a:r>
          </a:p>
          <a:p>
            <a:pPr marL="702310" indent="-702310" defTabSz="1926287">
              <a:spcBef>
                <a:spcPts val="3500"/>
              </a:spcBef>
              <a:buSzPct val="100000"/>
              <a:buAutoNum type="alphaUcPeriod" startAt="1"/>
              <a:defRPr sz="3792"/>
            </a:pPr>
            <a:r>
              <a:t>Create a Lambda function that terminates 9 instances at the end of business hours. Create a second Lambda function that creates instances when peak time starts. Schedule the functions using CloudWatch Events</a:t>
            </a:r>
          </a:p>
          <a:p>
            <a:pPr marL="702310" indent="-702310" defTabSz="1926287">
              <a:spcBef>
                <a:spcPts val="3500"/>
              </a:spcBef>
              <a:buSzPct val="100000"/>
              <a:buAutoNum type="alphaUcPeriod" startAt="1"/>
              <a:defRPr sz="3792"/>
            </a:pPr>
            <a:r>
              <a:t>Use a CloudFormation UpdatePolicy to define how the Auto Scaling Group should behave off and on peaks. Ensure the ASG invokes the CloudFormation using SNS notifications relay</a:t>
            </a:r>
          </a:p>
          <a:p>
            <a:pPr marL="702310" indent="-702310" defTabSz="1926287">
              <a:spcBef>
                <a:spcPts val="3500"/>
              </a:spcBef>
              <a:buSzPct val="100000"/>
              <a:buAutoNum type="alphaUcPeriod" startAt="1"/>
              <a:defRPr sz="3792"/>
            </a:pPr>
            <a:r>
              <a:t>Create a scaling policy that tracks the CPU utilization with a target of 75%. Create a scheduled action that increases the number of minimum instances to 6 during peak times and a second scheduled action that reduces the number of minimum instances to 3 off-peak times</a:t>
            </a:r>
          </a:p>
          <a:p>
            <a:pPr marL="702310" indent="-702310" defTabSz="1926287">
              <a:spcBef>
                <a:spcPts val="3500"/>
              </a:spcBef>
              <a:buSzPct val="100000"/>
              <a:buAutoNum type="alphaUcPeriod" startAt="1"/>
              <a:defRPr sz="3792"/>
            </a:pPr>
            <a:r>
              <a:t>Create a scaling policy that tracks the CPU utilization with a target of 75%. Create a scheduled action that invokes a Lambda function which will terminate 9 instances after peak times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A social media company is running its flagship application via an Auto-Scaling group (ASG) which has 15 EC2 instances spanning across 3 Availability Zones (AZs). The current average CPU utilization of the group sits at 15% off-peak time. During peak time"/>
          <p:cNvSpPr txBox="1"/>
          <p:nvPr>
            <p:ph type="body" idx="1"/>
          </p:nvPr>
        </p:nvSpPr>
        <p:spPr>
          <a:xfrm>
            <a:off x="1206500" y="835757"/>
            <a:ext cx="21971000" cy="11668759"/>
          </a:xfrm>
          <a:prstGeom prst="rect">
            <a:avLst/>
          </a:prstGeom>
        </p:spPr>
        <p:txBody>
          <a:bodyPr/>
          <a:lstStyle/>
          <a:p>
            <a:pPr marL="0" indent="0" defTabSz="1926287">
              <a:spcBef>
                <a:spcPts val="3500"/>
              </a:spcBef>
              <a:buSzTx/>
              <a:buNone/>
              <a:defRPr b="1" sz="3792"/>
            </a:pPr>
            <a:r>
              <a:t>A social media company is running its flagship application via an Auto-Scaling group (ASG) which has 15 EC2 instances spanning across 3 Availability Zones (AZs). The current average CPU utilization of the group sits at 15% off-peak time. During peak time, it goes all the way to 45%, and these peak times happen predictably during business hours. The company has hired you as an AWS Certified DevOps Engineer Professional to build a solution for this requirement.</a:t>
            </a:r>
          </a:p>
          <a:p>
            <a:pPr marL="0" indent="0" defTabSz="1926287">
              <a:spcBef>
                <a:spcPts val="3500"/>
              </a:spcBef>
              <a:buSzTx/>
              <a:buNone/>
              <a:defRPr b="1" sz="3792"/>
            </a:pPr>
            <a:r>
              <a:t>How can you improve the instance utilization while reducing cost and maintaining application availability?</a:t>
            </a:r>
          </a:p>
          <a:p>
            <a:pPr marL="702310" indent="-702310" defTabSz="1926287">
              <a:spcBef>
                <a:spcPts val="3500"/>
              </a:spcBef>
              <a:buSzPct val="100000"/>
              <a:buAutoNum type="alphaUcPeriod" startAt="1"/>
              <a:defRPr sz="3792">
                <a:solidFill>
                  <a:srgbClr val="D5D5D5"/>
                </a:solidFill>
              </a:defRPr>
            </a:pPr>
            <a:r>
              <a:t>Create a Lambda function that terminates 9 instances at the end of business hours. Create a second Lambda function that creates instances when peak time starts. Schedule the functions using CloudWatch Events</a:t>
            </a:r>
          </a:p>
          <a:p>
            <a:pPr marL="702310" indent="-702310" defTabSz="1926287">
              <a:spcBef>
                <a:spcPts val="3500"/>
              </a:spcBef>
              <a:buSzPct val="100000"/>
              <a:buAutoNum type="alphaUcPeriod" startAt="1"/>
              <a:defRPr sz="3792">
                <a:solidFill>
                  <a:srgbClr val="D5D5D5"/>
                </a:solidFill>
              </a:defRPr>
            </a:pPr>
            <a:r>
              <a:t>Use a CloudFormation UpdatePolicy to define how the Auto Scaling Group should behave off and on peaks. Ensure the ASG invokes the CloudFormation using SNS notifications relay</a:t>
            </a:r>
          </a:p>
          <a:p>
            <a:pPr marL="702310" indent="-702310" defTabSz="1926287">
              <a:spcBef>
                <a:spcPts val="3500"/>
              </a:spcBef>
              <a:buSzPct val="100000"/>
              <a:buAutoNum type="alphaUcPeriod" startAt="1"/>
              <a:defRPr sz="3792"/>
            </a:pPr>
            <a:r>
              <a:t>Create a scaling policy that tracks the CPU utilization with a target of 75%. Create a scheduled action that increases the number of minimum instances to 6 during peak times and a second scheduled action that reduces the number of minimum instances to 3 off-peak times</a:t>
            </a:r>
          </a:p>
          <a:p>
            <a:pPr marL="702310" indent="-702310" defTabSz="1926287">
              <a:spcBef>
                <a:spcPts val="3500"/>
              </a:spcBef>
              <a:buSzPct val="100000"/>
              <a:buAutoNum type="alphaUcPeriod" startAt="1"/>
              <a:defRPr sz="3792">
                <a:solidFill>
                  <a:srgbClr val="D5D5D5"/>
                </a:solidFill>
              </a:defRPr>
            </a:pPr>
            <a:r>
              <a:t>Create a scaling policy that tracks the CPU utilization with a target of 75%. Create a scheduled action that invokes a Lambda function which will terminate 9 instances after peak times</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he engineering team at a multi-national retail company is deploying its flagship web application onto an Auto Scaling Group using CodeDeploy. The team has chosen a strategy of a rolling update so that instances are updated in small batches in the ASG. T"/>
          <p:cNvSpPr txBox="1"/>
          <p:nvPr>
            <p:ph type="body" idx="1"/>
          </p:nvPr>
        </p:nvSpPr>
        <p:spPr>
          <a:xfrm>
            <a:off x="1206500" y="835757"/>
            <a:ext cx="21971000" cy="11668759"/>
          </a:xfrm>
          <a:prstGeom prst="rect">
            <a:avLst/>
          </a:prstGeom>
        </p:spPr>
        <p:txBody>
          <a:bodyPr/>
          <a:lstStyle/>
          <a:p>
            <a:pPr marL="0" indent="0" defTabSz="2316421">
              <a:spcBef>
                <a:spcPts val="4200"/>
              </a:spcBef>
              <a:buSzTx/>
              <a:buNone/>
              <a:defRPr b="1" sz="4560"/>
            </a:pPr>
            <a:r>
              <a:t>The engineering team at a multi-national retail company is deploying its flagship web application onto an Auto Scaling Group using CodeDeploy. The team has chosen a strategy of a rolling update so that instances are updated in small batches in the ASG. The ASG has five instances running. At the end of the deployment, it seems that three instances are running the new version of the application, while the other two are running the old version. CodeDeploy is reporting a successful deployment.</a:t>
            </a:r>
          </a:p>
          <a:p>
            <a:pPr marL="0" indent="0" defTabSz="2316421">
              <a:spcBef>
                <a:spcPts val="4200"/>
              </a:spcBef>
              <a:buSzTx/>
              <a:buNone/>
              <a:defRPr b="1" sz="4560"/>
            </a:pPr>
            <a:r>
              <a:t>As a DevOps Engineer, what is the most likely reason that you would attribute for this issue?</a:t>
            </a:r>
          </a:p>
          <a:p>
            <a:pPr marL="844550" indent="-844550" defTabSz="2316421">
              <a:spcBef>
                <a:spcPts val="4200"/>
              </a:spcBef>
              <a:buSzPct val="100000"/>
              <a:buAutoNum type="alphaUcPeriod" startAt="1"/>
              <a:defRPr sz="4560"/>
            </a:pPr>
            <a:r>
              <a:t>A CloudWatch alarm has been triggered during the deployment</a:t>
            </a:r>
          </a:p>
          <a:p>
            <a:pPr marL="844550" indent="-844550" defTabSz="2316421">
              <a:spcBef>
                <a:spcPts val="4200"/>
              </a:spcBef>
              <a:buSzPct val="100000"/>
              <a:buAutoNum type="alphaUcPeriod" startAt="1"/>
              <a:defRPr sz="4560"/>
            </a:pPr>
            <a:r>
              <a:t>Two instances are having an IAM permissions issue and cannot download the new code revision from S3</a:t>
            </a:r>
          </a:p>
          <a:p>
            <a:pPr marL="844550" indent="-844550" defTabSz="2316421">
              <a:spcBef>
                <a:spcPts val="4200"/>
              </a:spcBef>
              <a:buSzPct val="100000"/>
              <a:buAutoNum type="alphaUcPeriod" startAt="1"/>
              <a:defRPr sz="4560"/>
            </a:pPr>
            <a:r>
              <a:t>The auto-scaling group launch configuration has not been updated</a:t>
            </a:r>
          </a:p>
          <a:p>
            <a:pPr marL="844550" indent="-844550" defTabSz="2316421">
              <a:spcBef>
                <a:spcPts val="4200"/>
              </a:spcBef>
              <a:buSzPct val="100000"/>
              <a:buAutoNum type="alphaUcPeriod" startAt="1"/>
              <a:defRPr sz="4560"/>
            </a:pPr>
            <a:r>
              <a:t>Two new instances were created during the deployment</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he engineering team at a multi-national retail company is deploying its flagship web application onto an Auto Scaling Group using CodeDeploy. The team has chosen a strategy of a rolling update so that instances are updated in small batches in the ASG. T"/>
          <p:cNvSpPr txBox="1"/>
          <p:nvPr>
            <p:ph type="body" idx="1"/>
          </p:nvPr>
        </p:nvSpPr>
        <p:spPr>
          <a:xfrm>
            <a:off x="1206500" y="835757"/>
            <a:ext cx="21971000" cy="11668759"/>
          </a:xfrm>
          <a:prstGeom prst="rect">
            <a:avLst/>
          </a:prstGeom>
        </p:spPr>
        <p:txBody>
          <a:bodyPr/>
          <a:lstStyle/>
          <a:p>
            <a:pPr marL="0" indent="0" defTabSz="2316421">
              <a:spcBef>
                <a:spcPts val="4200"/>
              </a:spcBef>
              <a:buSzTx/>
              <a:buNone/>
              <a:defRPr b="1" sz="4560"/>
            </a:pPr>
            <a:r>
              <a:t>The engineering team at a multi-national retail company is deploying its flagship web application onto an Auto Scaling Group using CodeDeploy. The team has chosen a strategy of a rolling update so that instances are updated in small batches in the ASG. The ASG has five instances running. At the end of the deployment, it seems that three instances are running the new version of the application, while the other two are running the old version. CodeDeploy is reporting a successful deployment.</a:t>
            </a:r>
          </a:p>
          <a:p>
            <a:pPr marL="0" indent="0" defTabSz="2316421">
              <a:spcBef>
                <a:spcPts val="4200"/>
              </a:spcBef>
              <a:buSzTx/>
              <a:buNone/>
              <a:defRPr b="1" sz="4560"/>
            </a:pPr>
            <a:r>
              <a:t>As a DevOps Engineer, what is the most likely reason that you would attribute for this issue?</a:t>
            </a:r>
          </a:p>
          <a:p>
            <a:pPr marL="844550" indent="-844550" defTabSz="2316421">
              <a:spcBef>
                <a:spcPts val="4200"/>
              </a:spcBef>
              <a:buSzPct val="100000"/>
              <a:buAutoNum type="alphaUcPeriod" startAt="1"/>
              <a:defRPr sz="4560">
                <a:solidFill>
                  <a:srgbClr val="D5D5D5"/>
                </a:solidFill>
              </a:defRPr>
            </a:pPr>
            <a:r>
              <a:t>A CloudWatch alarm has been triggered during the deployment</a:t>
            </a:r>
          </a:p>
          <a:p>
            <a:pPr marL="844550" indent="-844550" defTabSz="2316421">
              <a:spcBef>
                <a:spcPts val="4200"/>
              </a:spcBef>
              <a:buSzPct val="100000"/>
              <a:buAutoNum type="alphaUcPeriod" startAt="1"/>
              <a:defRPr sz="4560">
                <a:solidFill>
                  <a:srgbClr val="D5D5D5"/>
                </a:solidFill>
              </a:defRPr>
            </a:pPr>
            <a:r>
              <a:t>Two instances are having an IAM permissions issue and cannot download the new code revision from S3</a:t>
            </a:r>
          </a:p>
          <a:p>
            <a:pPr marL="844550" indent="-844550" defTabSz="2316421">
              <a:spcBef>
                <a:spcPts val="4200"/>
              </a:spcBef>
              <a:buSzPct val="100000"/>
              <a:buAutoNum type="alphaUcPeriod" startAt="1"/>
              <a:defRPr sz="4560">
                <a:solidFill>
                  <a:srgbClr val="D5D5D5"/>
                </a:solidFill>
              </a:defRPr>
            </a:pPr>
            <a:r>
              <a:t>The auto-scaling group launch configuration has not been updated</a:t>
            </a:r>
          </a:p>
          <a:p>
            <a:pPr marL="844550" indent="-844550" defTabSz="2316421">
              <a:spcBef>
                <a:spcPts val="4200"/>
              </a:spcBef>
              <a:buSzPct val="100000"/>
              <a:buAutoNum type="alphaUcPeriod" startAt="1"/>
              <a:defRPr sz="4560"/>
            </a:pPr>
            <a:r>
              <a:t>Two new instances were created during the deployment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Amazon Code Deploy"/>
          <p:cNvSpPr txBox="1"/>
          <p:nvPr>
            <p:ph type="title"/>
          </p:nvPr>
        </p:nvSpPr>
        <p:spPr>
          <a:prstGeom prst="rect">
            <a:avLst/>
          </a:prstGeom>
        </p:spPr>
        <p:txBody>
          <a:bodyPr/>
          <a:lstStyle/>
          <a:p>
            <a:pPr/>
            <a:r>
              <a:t>Amazon Code Deploy</a:t>
            </a:r>
          </a:p>
        </p:txBody>
      </p:sp>
      <p:pic>
        <p:nvPicPr>
          <p:cNvPr id="177" name="Image" descr="Image"/>
          <p:cNvPicPr>
            <a:picLocks noChangeAspect="1"/>
          </p:cNvPicPr>
          <p:nvPr/>
        </p:nvPicPr>
        <p:blipFill>
          <a:blip r:embed="rId2">
            <a:extLst/>
          </a:blip>
          <a:stretch>
            <a:fillRect/>
          </a:stretch>
        </p:blipFill>
        <p:spPr>
          <a:xfrm>
            <a:off x="2198868" y="2252908"/>
            <a:ext cx="19986265" cy="9210184"/>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A Big Data analytics company has deployed a stream processing application to read records from Kinesis Data Streams configured with multiple shards. The application is running on one EC2 instance. It seems that the consuming application is lagging under "/>
          <p:cNvSpPr txBox="1"/>
          <p:nvPr>
            <p:ph type="body" idx="1"/>
          </p:nvPr>
        </p:nvSpPr>
        <p:spPr>
          <a:xfrm>
            <a:off x="1206500" y="835757"/>
            <a:ext cx="21971000" cy="11668759"/>
          </a:xfrm>
          <a:prstGeom prst="rect">
            <a:avLst/>
          </a:prstGeom>
        </p:spPr>
        <p:txBody>
          <a:bodyPr/>
          <a:lstStyle/>
          <a:p>
            <a:pPr marL="0" indent="0" defTabSz="2316421">
              <a:spcBef>
                <a:spcPts val="4200"/>
              </a:spcBef>
              <a:buSzTx/>
              <a:buNone/>
              <a:defRPr b="1" sz="4560"/>
            </a:pPr>
            <a:r>
              <a:t>A Big Data analytics company has deployed a stream processing application to read records from Kinesis Data Streams configured with multiple shards. The application is running on one EC2 instance. It seems that the consuming application is lagging under a large load and therefore records are not processed in time and eventually dropped from the stream.</a:t>
            </a:r>
          </a:p>
          <a:p>
            <a:pPr marL="0" indent="0" defTabSz="2316421">
              <a:spcBef>
                <a:spcPts val="4200"/>
              </a:spcBef>
              <a:buSzTx/>
              <a:buNone/>
              <a:defRPr b="1" sz="4560"/>
            </a:pPr>
            <a:r>
              <a:t>As a DevOps Engineer, you have been tasked with improving the reliability of this application with minimal changes, what should you do? (Select two)</a:t>
            </a:r>
          </a:p>
          <a:p>
            <a:pPr marL="844550" indent="-844550" defTabSz="2316421">
              <a:spcBef>
                <a:spcPts val="4200"/>
              </a:spcBef>
              <a:buSzPct val="100000"/>
              <a:buAutoNum type="alphaUcPeriod" startAt="1"/>
              <a:defRPr sz="4560"/>
            </a:pPr>
            <a:r>
              <a:t>Migrate the application to AWS Lambda</a:t>
            </a:r>
          </a:p>
          <a:p>
            <a:pPr marL="844550" indent="-844550" defTabSz="2316421">
              <a:spcBef>
                <a:spcPts val="4200"/>
              </a:spcBef>
              <a:buSzPct val="100000"/>
              <a:buAutoNum type="alphaUcPeriod" startAt="1"/>
              <a:defRPr sz="4560"/>
            </a:pPr>
            <a:r>
              <a:t>Decrease the numbers of shards in Kinesis to decrease the load</a:t>
            </a:r>
          </a:p>
          <a:p>
            <a:pPr marL="844550" indent="-844550" defTabSz="2316421">
              <a:spcBef>
                <a:spcPts val="4200"/>
              </a:spcBef>
              <a:buSzPct val="100000"/>
              <a:buAutoNum type="alphaUcPeriod" startAt="1"/>
              <a:defRPr sz="4560"/>
            </a:pPr>
            <a:r>
              <a:t>Increase the stream data retention period</a:t>
            </a:r>
          </a:p>
          <a:p>
            <a:pPr marL="844550" indent="-844550" defTabSz="2316421">
              <a:spcBef>
                <a:spcPts val="4200"/>
              </a:spcBef>
              <a:buSzPct val="100000"/>
              <a:buAutoNum type="alphaUcPeriod" startAt="1"/>
              <a:defRPr sz="4560"/>
            </a:pPr>
            <a:r>
              <a:t>Run the application in an Auto Scaling Group and scale based on the CloudWatch Metric MillisBehindLatest</a:t>
            </a:r>
          </a:p>
          <a:p>
            <a:pPr marL="844550" indent="-844550" defTabSz="2316421">
              <a:spcBef>
                <a:spcPts val="4200"/>
              </a:spcBef>
              <a:buSzPct val="100000"/>
              <a:buAutoNum type="alphaUcPeriod" startAt="1"/>
              <a:defRPr sz="4560"/>
            </a:pPr>
            <a:r>
              <a:t>Increase the number of shards in Kinesis to increase throughput</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A Big Data analytics company has deployed a stream processing application to read records from Kinesis Data Streams configured with multiple shards. The application is running on one EC2 instance. It seems that the consuming application is lagging under "/>
          <p:cNvSpPr txBox="1"/>
          <p:nvPr>
            <p:ph type="body" idx="1"/>
          </p:nvPr>
        </p:nvSpPr>
        <p:spPr>
          <a:xfrm>
            <a:off x="1206500" y="835757"/>
            <a:ext cx="21971000" cy="11668759"/>
          </a:xfrm>
          <a:prstGeom prst="rect">
            <a:avLst/>
          </a:prstGeom>
        </p:spPr>
        <p:txBody>
          <a:bodyPr/>
          <a:lstStyle/>
          <a:p>
            <a:pPr marL="0" indent="0" defTabSz="2316421">
              <a:spcBef>
                <a:spcPts val="4200"/>
              </a:spcBef>
              <a:buSzTx/>
              <a:buNone/>
              <a:defRPr b="1" sz="4560"/>
            </a:pPr>
            <a:r>
              <a:t>A Big Data analytics company has deployed a stream processing application to read records from Kinesis Data Streams configured with multiple shards. The application is running on one EC2 instance. It seems that the consuming application is lagging under a large load and therefore records are not processed in time and eventually dropped from the stream.</a:t>
            </a:r>
          </a:p>
          <a:p>
            <a:pPr marL="0" indent="0" defTabSz="2316421">
              <a:spcBef>
                <a:spcPts val="4200"/>
              </a:spcBef>
              <a:buSzTx/>
              <a:buNone/>
              <a:defRPr b="1" sz="4560"/>
            </a:pPr>
            <a:r>
              <a:t>As a DevOps Engineer, you have been tasked with improving the reliability of this application with minimal changes, what should you do? (Select two)</a:t>
            </a:r>
          </a:p>
          <a:p>
            <a:pPr marL="844550" indent="-844550" defTabSz="2316421">
              <a:spcBef>
                <a:spcPts val="4200"/>
              </a:spcBef>
              <a:buSzPct val="100000"/>
              <a:buAutoNum type="alphaUcPeriod" startAt="1"/>
              <a:defRPr sz="4560">
                <a:solidFill>
                  <a:srgbClr val="D5D5D5"/>
                </a:solidFill>
              </a:defRPr>
            </a:pPr>
            <a:r>
              <a:t>Migrate the application to AWS Lambda</a:t>
            </a:r>
          </a:p>
          <a:p>
            <a:pPr marL="844550" indent="-844550" defTabSz="2316421">
              <a:spcBef>
                <a:spcPts val="4200"/>
              </a:spcBef>
              <a:buSzPct val="100000"/>
              <a:buAutoNum type="alphaUcPeriod" startAt="1"/>
              <a:defRPr sz="4560">
                <a:solidFill>
                  <a:srgbClr val="D5D5D5"/>
                </a:solidFill>
              </a:defRPr>
            </a:pPr>
            <a:r>
              <a:t>Decrease the numbers of shards in Kinesis to decrease the load</a:t>
            </a:r>
          </a:p>
          <a:p>
            <a:pPr marL="844550" indent="-844550" defTabSz="2316421">
              <a:spcBef>
                <a:spcPts val="4200"/>
              </a:spcBef>
              <a:buSzPct val="100000"/>
              <a:buAutoNum type="alphaUcPeriod" startAt="1"/>
              <a:defRPr sz="4560"/>
            </a:pPr>
            <a:r>
              <a:t>Increase the stream data retention period</a:t>
            </a:r>
          </a:p>
          <a:p>
            <a:pPr marL="844550" indent="-844550" defTabSz="2316421">
              <a:spcBef>
                <a:spcPts val="4200"/>
              </a:spcBef>
              <a:buSzPct val="100000"/>
              <a:buAutoNum type="alphaUcPeriod" startAt="1"/>
              <a:defRPr sz="4560"/>
            </a:pPr>
            <a:r>
              <a:t>Run the application in an Auto Scaling Group and scale based on the CloudWatch Metric MillisBehindLatest</a:t>
            </a:r>
          </a:p>
          <a:p>
            <a:pPr marL="844550" indent="-844550" defTabSz="2316421">
              <a:spcBef>
                <a:spcPts val="4200"/>
              </a:spcBef>
              <a:buSzPct val="100000"/>
              <a:buAutoNum type="alphaUcPeriod" startAt="1"/>
              <a:defRPr sz="4560">
                <a:solidFill>
                  <a:srgbClr val="D5D5D5"/>
                </a:solidFill>
              </a:defRPr>
            </a:pPr>
            <a:r>
              <a:t>Increase the number of shards in Kinesis to increase throughput</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A retail company is storing the users' information along with their purchase history in a DynamoDB table and it has also enabled the DynamoDB Streams. Three use cases are implemented for this table: a Lambda function reads the stream to send emails for n"/>
          <p:cNvSpPr txBox="1"/>
          <p:nvPr>
            <p:ph type="body" idx="1"/>
          </p:nvPr>
        </p:nvSpPr>
        <p:spPr>
          <a:xfrm>
            <a:off x="1206500" y="835757"/>
            <a:ext cx="21971000" cy="11668759"/>
          </a:xfrm>
          <a:prstGeom prst="rect">
            <a:avLst/>
          </a:prstGeom>
        </p:spPr>
        <p:txBody>
          <a:bodyPr/>
          <a:lstStyle/>
          <a:p>
            <a:pPr marL="0" indent="0" defTabSz="2072588">
              <a:spcBef>
                <a:spcPts val="3800"/>
              </a:spcBef>
              <a:buSzTx/>
              <a:buNone/>
              <a:defRPr b="1" sz="4080"/>
            </a:pPr>
            <a:r>
              <a:t>A retail company is storing the users' information along with their purchase history in a DynamoDB table and it has also enabled the DynamoDB Streams. Three use cases are implemented for this table: a Lambda function reads the stream to send emails for new users subscriptions, another Lambda function which sends an email after a user has done their first purchase and finally the last Lambda function which awards discounts to users every 10 purchase. When there is a high volume of data on your DynamoDB table, the Lambda functions are experiencing a throttling issue. As you plan on adding future Lambda functions to read from that stream, you need to update the existing solution.</a:t>
            </a:r>
          </a:p>
          <a:p>
            <a:pPr marL="0" indent="0" defTabSz="2072588">
              <a:spcBef>
                <a:spcPts val="3800"/>
              </a:spcBef>
              <a:buSzTx/>
              <a:buNone/>
              <a:defRPr b="1" sz="4080"/>
            </a:pPr>
            <a:r>
              <a:t>As a DevOps Engineer, which of the following options would you recommend?</a:t>
            </a:r>
          </a:p>
          <a:p>
            <a:pPr marL="755650" indent="-755650" defTabSz="2072588">
              <a:spcBef>
                <a:spcPts val="3800"/>
              </a:spcBef>
              <a:buSzPct val="100000"/>
              <a:buAutoNum type="alphaUcPeriod" startAt="1"/>
              <a:defRPr sz="4080"/>
            </a:pPr>
            <a:r>
              <a:t>Create a DynamoDB DAX cluster to cache the reads</a:t>
            </a:r>
          </a:p>
          <a:p>
            <a:pPr marL="755650" indent="-755650" defTabSz="2072588">
              <a:spcBef>
                <a:spcPts val="3800"/>
              </a:spcBef>
              <a:buSzPct val="100000"/>
              <a:buAutoNum type="alphaUcPeriod" startAt="1"/>
              <a:defRPr sz="4080"/>
            </a:pPr>
            <a:r>
              <a:t>Increase the RCUs on your DynamoDB table to avoid throttling issues</a:t>
            </a:r>
          </a:p>
          <a:p>
            <a:pPr marL="755650" indent="-755650" defTabSz="2072588">
              <a:spcBef>
                <a:spcPts val="3800"/>
              </a:spcBef>
              <a:buSzPct val="100000"/>
              <a:buAutoNum type="alphaUcPeriod" startAt="1"/>
              <a:defRPr sz="4080"/>
            </a:pPr>
            <a:r>
              <a:t>Increase the memory on the Lambda function so that they have an increased vCPU allocation and process the data faster while making fewer requests to DynamoDB</a:t>
            </a:r>
          </a:p>
          <a:p>
            <a:pPr marL="755650" indent="-755650" defTabSz="2072588">
              <a:spcBef>
                <a:spcPts val="3800"/>
              </a:spcBef>
              <a:buSzPct val="100000"/>
              <a:buAutoNum type="alphaUcPeriod" startAt="1"/>
              <a:defRPr sz="4080"/>
            </a:pPr>
            <a:r>
              <a:t>Create a new Lambda function that will read from the stream and pass on the payload to SNS. Have the other three and upcoming Lambda functions directly read from the SNS topic</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A retail company is storing the users' information along with their purchase history in a DynamoDB table and it has also enabled the DynamoDB Streams. Three use cases are implemented for this table: a Lambda function reads the stream to send emails for n"/>
          <p:cNvSpPr txBox="1"/>
          <p:nvPr>
            <p:ph type="body" idx="1"/>
          </p:nvPr>
        </p:nvSpPr>
        <p:spPr>
          <a:xfrm>
            <a:off x="1206500" y="835757"/>
            <a:ext cx="21971000" cy="11668759"/>
          </a:xfrm>
          <a:prstGeom prst="rect">
            <a:avLst/>
          </a:prstGeom>
        </p:spPr>
        <p:txBody>
          <a:bodyPr/>
          <a:lstStyle/>
          <a:p>
            <a:pPr marL="0" indent="0" defTabSz="2072588">
              <a:spcBef>
                <a:spcPts val="3800"/>
              </a:spcBef>
              <a:buSzTx/>
              <a:buNone/>
              <a:defRPr b="1" sz="4080"/>
            </a:pPr>
            <a:r>
              <a:t>A retail company is storing the users' information along with their purchase history in a DynamoDB table and it has also enabled the DynamoDB Streams. Three use cases are implemented for this table: a Lambda function reads the stream to send emails for new users subscriptions, another Lambda function which sends an email after a user has done their first purchase and finally the last Lambda function which awards discounts to users every 10 purchase. When there is a high volume of data on your DynamoDB table, the Lambda functions are experiencing a throttling issue. As you plan on adding future Lambda functions to read from that stream, you need to update the existing solution.</a:t>
            </a:r>
          </a:p>
          <a:p>
            <a:pPr marL="0" indent="0" defTabSz="2072588">
              <a:spcBef>
                <a:spcPts val="3800"/>
              </a:spcBef>
              <a:buSzTx/>
              <a:buNone/>
              <a:defRPr b="1" sz="4080"/>
            </a:pPr>
            <a:r>
              <a:t>As a DevOps Engineer, which of the following options would you recommend?</a:t>
            </a:r>
          </a:p>
          <a:p>
            <a:pPr marL="755650" indent="-755650" defTabSz="2072588">
              <a:spcBef>
                <a:spcPts val="3800"/>
              </a:spcBef>
              <a:buSzPct val="100000"/>
              <a:buAutoNum type="alphaUcPeriod" startAt="1"/>
              <a:defRPr sz="4080">
                <a:solidFill>
                  <a:srgbClr val="D5D5D5"/>
                </a:solidFill>
              </a:defRPr>
            </a:pPr>
            <a:r>
              <a:t>Create a DynamoDB DAX cluster to cache the reads</a:t>
            </a:r>
          </a:p>
          <a:p>
            <a:pPr marL="755650" indent="-755650" defTabSz="2072588">
              <a:spcBef>
                <a:spcPts val="3800"/>
              </a:spcBef>
              <a:buSzPct val="100000"/>
              <a:buAutoNum type="alphaUcPeriod" startAt="1"/>
              <a:defRPr sz="4080">
                <a:solidFill>
                  <a:srgbClr val="D5D5D5"/>
                </a:solidFill>
              </a:defRPr>
            </a:pPr>
            <a:r>
              <a:t>Increase the RCUs on your DynamoDB table to avoid throttling issues</a:t>
            </a:r>
          </a:p>
          <a:p>
            <a:pPr marL="755650" indent="-755650" defTabSz="2072588">
              <a:spcBef>
                <a:spcPts val="3800"/>
              </a:spcBef>
              <a:buSzPct val="100000"/>
              <a:buAutoNum type="alphaUcPeriod" startAt="1"/>
              <a:defRPr sz="4080">
                <a:solidFill>
                  <a:srgbClr val="D5D5D5"/>
                </a:solidFill>
              </a:defRPr>
            </a:pPr>
            <a:r>
              <a:t>Increase the memory on the Lambda function so that they have an increased vCPU allocation and process the data faster while making fewer requests to DynamoDB</a:t>
            </a:r>
          </a:p>
          <a:p>
            <a:pPr marL="755650" indent="-755650" defTabSz="2072588">
              <a:spcBef>
                <a:spcPts val="3800"/>
              </a:spcBef>
              <a:buSzPct val="100000"/>
              <a:buAutoNum type="alphaUcPeriod" startAt="1"/>
              <a:defRPr sz="4080"/>
            </a:pPr>
            <a:r>
              <a:t>Create a new Lambda function that will read from the stream and pass on the payload to SNS. Have the other three and upcoming Lambda functions directly read from the SNS topic</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High Availability, Fault Tolerance and Disaster Recovery"/>
          <p:cNvSpPr txBox="1"/>
          <p:nvPr>
            <p:ph type="title"/>
          </p:nvPr>
        </p:nvSpPr>
        <p:spPr>
          <a:xfrm>
            <a:off x="1206500" y="6141418"/>
            <a:ext cx="21971000" cy="1433164"/>
          </a:xfrm>
          <a:prstGeom prst="rect">
            <a:avLst/>
          </a:prstGeom>
        </p:spPr>
        <p:txBody>
          <a:bodyPr/>
          <a:lstStyle>
            <a:lvl1pPr defTabSz="1950671">
              <a:defRPr spc="-136" sz="6800"/>
            </a:lvl1pPr>
          </a:lstStyle>
          <a:p>
            <a:pPr/>
            <a:r>
              <a:t>High Availability, Fault Tolerance and Disaster Recovery</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AWS Regions and Availability Zones"/>
          <p:cNvSpPr txBox="1"/>
          <p:nvPr>
            <p:ph type="title"/>
          </p:nvPr>
        </p:nvSpPr>
        <p:spPr>
          <a:prstGeom prst="rect">
            <a:avLst/>
          </a:prstGeom>
        </p:spPr>
        <p:txBody>
          <a:bodyPr/>
          <a:lstStyle/>
          <a:p>
            <a:pPr/>
            <a:r>
              <a:t>AWS Regions and Availability Zones</a:t>
            </a:r>
          </a:p>
        </p:txBody>
      </p:sp>
      <p:sp>
        <p:nvSpPr>
          <p:cNvPr id="387" name="AWS has the concept of a Region, which is a physical location around the world where we cluster data centers. We call each group of logical data centers an Availability Zone. Each AWS Region consists of a minimum of three, isolated, and physically separa"/>
          <p:cNvSpPr txBox="1"/>
          <p:nvPr/>
        </p:nvSpPr>
        <p:spPr>
          <a:xfrm>
            <a:off x="420339" y="5892800"/>
            <a:ext cx="23543321"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000">
                <a:solidFill>
                  <a:srgbClr val="000000"/>
                </a:solidFill>
                <a:latin typeface="Helvetica"/>
                <a:ea typeface="Helvetica"/>
                <a:cs typeface="Helvetica"/>
                <a:sym typeface="Helvetica"/>
              </a:defRPr>
            </a:lvl1pPr>
          </a:lstStyle>
          <a:p>
            <a:pPr/>
            <a:r>
              <a:t>AWS has the concept of a Region, which is a physical location around the world where we cluster data centers. We call each group of logical data centers an Availability Zone. Each AWS Region consists of a minimum of three, isolated, and physically separate AZs within a geographic area. </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Route53"/>
          <p:cNvSpPr txBox="1"/>
          <p:nvPr>
            <p:ph type="title"/>
          </p:nvPr>
        </p:nvSpPr>
        <p:spPr>
          <a:prstGeom prst="rect">
            <a:avLst/>
          </a:prstGeom>
        </p:spPr>
        <p:txBody>
          <a:bodyPr/>
          <a:lstStyle/>
          <a:p>
            <a:pPr/>
            <a:r>
              <a:t>Route53</a:t>
            </a:r>
          </a:p>
        </p:txBody>
      </p:sp>
      <p:pic>
        <p:nvPicPr>
          <p:cNvPr id="390" name="Image" descr="Image"/>
          <p:cNvPicPr>
            <a:picLocks noChangeAspect="1"/>
          </p:cNvPicPr>
          <p:nvPr/>
        </p:nvPicPr>
        <p:blipFill>
          <a:blip r:embed="rId2">
            <a:extLst/>
          </a:blip>
          <a:stretch>
            <a:fillRect/>
          </a:stretch>
        </p:blipFill>
        <p:spPr>
          <a:xfrm>
            <a:off x="3481265" y="2548992"/>
            <a:ext cx="17421470" cy="10643200"/>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AWS Cloudfront"/>
          <p:cNvSpPr txBox="1"/>
          <p:nvPr>
            <p:ph type="title"/>
          </p:nvPr>
        </p:nvSpPr>
        <p:spPr>
          <a:prstGeom prst="rect">
            <a:avLst/>
          </a:prstGeom>
        </p:spPr>
        <p:txBody>
          <a:bodyPr/>
          <a:lstStyle/>
          <a:p>
            <a:pPr/>
            <a:r>
              <a:t>AWS Cloudfront</a:t>
            </a:r>
          </a:p>
        </p:txBody>
      </p:sp>
      <p:pic>
        <p:nvPicPr>
          <p:cNvPr id="393" name="Image" descr="Image"/>
          <p:cNvPicPr>
            <a:picLocks noChangeAspect="1"/>
          </p:cNvPicPr>
          <p:nvPr/>
        </p:nvPicPr>
        <p:blipFill>
          <a:blip r:embed="rId2">
            <a:extLst/>
          </a:blip>
          <a:stretch>
            <a:fillRect/>
          </a:stretch>
        </p:blipFill>
        <p:spPr>
          <a:xfrm>
            <a:off x="3228002" y="3156871"/>
            <a:ext cx="17927996" cy="10439277"/>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RDS Global"/>
          <p:cNvSpPr txBox="1"/>
          <p:nvPr>
            <p:ph type="title"/>
          </p:nvPr>
        </p:nvSpPr>
        <p:spPr>
          <a:prstGeom prst="rect">
            <a:avLst/>
          </a:prstGeom>
        </p:spPr>
        <p:txBody>
          <a:bodyPr/>
          <a:lstStyle/>
          <a:p>
            <a:pPr/>
            <a:r>
              <a:t>RDS Global</a:t>
            </a:r>
          </a:p>
        </p:txBody>
      </p:sp>
      <p:pic>
        <p:nvPicPr>
          <p:cNvPr id="396" name="Image" descr="Image"/>
          <p:cNvPicPr>
            <a:picLocks noChangeAspect="1"/>
          </p:cNvPicPr>
          <p:nvPr/>
        </p:nvPicPr>
        <p:blipFill>
          <a:blip r:embed="rId2">
            <a:extLst/>
          </a:blip>
          <a:stretch>
            <a:fillRect/>
          </a:stretch>
        </p:blipFill>
        <p:spPr>
          <a:xfrm>
            <a:off x="1052223" y="2726356"/>
            <a:ext cx="22279554" cy="9657298"/>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Application Load Balancer"/>
          <p:cNvSpPr txBox="1"/>
          <p:nvPr>
            <p:ph type="title"/>
          </p:nvPr>
        </p:nvSpPr>
        <p:spPr>
          <a:prstGeom prst="rect">
            <a:avLst/>
          </a:prstGeom>
        </p:spPr>
        <p:txBody>
          <a:bodyPr/>
          <a:lstStyle/>
          <a:p>
            <a:pPr/>
            <a:r>
              <a:t>Application Load Balancer</a:t>
            </a:r>
          </a:p>
        </p:txBody>
      </p:sp>
      <p:pic>
        <p:nvPicPr>
          <p:cNvPr id="399" name="Image" descr="Image"/>
          <p:cNvPicPr>
            <a:picLocks noChangeAspect="1"/>
          </p:cNvPicPr>
          <p:nvPr/>
        </p:nvPicPr>
        <p:blipFill>
          <a:blip r:embed="rId2">
            <a:extLst/>
          </a:blip>
          <a:stretch>
            <a:fillRect/>
          </a:stretch>
        </p:blipFill>
        <p:spPr>
          <a:xfrm>
            <a:off x="1395693" y="2365802"/>
            <a:ext cx="21971001" cy="1075845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